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5" r:id="rId4"/>
    <p:sldMasterId id="2147484192" r:id="rId5"/>
  </p:sldMasterIdLst>
  <p:notesMasterIdLst>
    <p:notesMasterId r:id="rId45"/>
  </p:notesMasterIdLst>
  <p:handoutMasterIdLst>
    <p:handoutMasterId r:id="rId46"/>
  </p:handoutMasterIdLst>
  <p:sldIdLst>
    <p:sldId id="422" r:id="rId6"/>
    <p:sldId id="269" r:id="rId7"/>
    <p:sldId id="418" r:id="rId8"/>
    <p:sldId id="421" r:id="rId9"/>
    <p:sldId id="300" r:id="rId10"/>
    <p:sldId id="400" r:id="rId11"/>
    <p:sldId id="303" r:id="rId12"/>
    <p:sldId id="406" r:id="rId13"/>
    <p:sldId id="340" r:id="rId14"/>
    <p:sldId id="398" r:id="rId15"/>
    <p:sldId id="399" r:id="rId16"/>
    <p:sldId id="407" r:id="rId17"/>
    <p:sldId id="408" r:id="rId18"/>
    <p:sldId id="359" r:id="rId19"/>
    <p:sldId id="409" r:id="rId20"/>
    <p:sldId id="344" r:id="rId21"/>
    <p:sldId id="346" r:id="rId22"/>
    <p:sldId id="423" r:id="rId23"/>
    <p:sldId id="317" r:id="rId24"/>
    <p:sldId id="318" r:id="rId25"/>
    <p:sldId id="319" r:id="rId26"/>
    <p:sldId id="320" r:id="rId27"/>
    <p:sldId id="321" r:id="rId28"/>
    <p:sldId id="360" r:id="rId29"/>
    <p:sldId id="363" r:id="rId30"/>
    <p:sldId id="362" r:id="rId31"/>
    <p:sldId id="361" r:id="rId32"/>
    <p:sldId id="364" r:id="rId33"/>
    <p:sldId id="373" r:id="rId34"/>
    <p:sldId id="404" r:id="rId35"/>
    <p:sldId id="330" r:id="rId36"/>
    <p:sldId id="332" r:id="rId37"/>
    <p:sldId id="333" r:id="rId38"/>
    <p:sldId id="376" r:id="rId39"/>
    <p:sldId id="334" r:id="rId40"/>
    <p:sldId id="391" r:id="rId41"/>
    <p:sldId id="396" r:id="rId42"/>
    <p:sldId id="393" r:id="rId43"/>
    <p:sldId id="395" r:id="rId4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e Ide" initials="NI" lastIdx="1" clrIdx="0">
    <p:extLst>
      <p:ext uri="{19B8F6BF-5375-455C-9EA6-DF929625EA0E}">
        <p15:presenceInfo xmlns:p15="http://schemas.microsoft.com/office/powerpoint/2012/main" userId="S-1-5-21-1500357716-3448401679-3774022129-32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B38"/>
    <a:srgbClr val="BAB9B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903458-9E83-484B-BAAD-1F83E8216C60}" v="5" dt="2021-12-13T22:19:14.265"/>
  </p1510:revLst>
</p1510:revInfo>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48" autoAdjust="0"/>
    <p:restoredTop sz="84275" autoAdjust="0"/>
  </p:normalViewPr>
  <p:slideViewPr>
    <p:cSldViewPr snapToGrid="0">
      <p:cViewPr varScale="1">
        <p:scale>
          <a:sx n="77" d="100"/>
          <a:sy n="77" d="100"/>
        </p:scale>
        <p:origin x="2288" y="84"/>
      </p:cViewPr>
      <p:guideLst>
        <p:guide orient="horz" pos="2160"/>
        <p:guide pos="2880"/>
      </p:guideLst>
    </p:cSldViewPr>
  </p:slideViewPr>
  <p:notesTextViewPr>
    <p:cViewPr>
      <p:scale>
        <a:sx n="100" d="100"/>
        <a:sy n="100" d="100"/>
      </p:scale>
      <p:origin x="0" y="0"/>
    </p:cViewPr>
  </p:notesTextViewPr>
  <p:sorterViewPr>
    <p:cViewPr>
      <p:scale>
        <a:sx n="76" d="100"/>
        <a:sy n="76" d="100"/>
      </p:scale>
      <p:origin x="0" y="0"/>
    </p:cViewPr>
  </p:sorterViewPr>
  <p:notesViewPr>
    <p:cSldViewPr snapToGrid="0">
      <p:cViewPr varScale="1">
        <p:scale>
          <a:sx n="70" d="100"/>
          <a:sy n="70" d="100"/>
        </p:scale>
        <p:origin x="324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ezie Hagy" userId="950eb4a6-bbce-45f6-a321-f3f7c9712754" providerId="ADAL" clId="{02AB0FC4-62DD-4E6A-B5B1-85B34437BBE3}"/>
    <pc:docChg chg="modSld">
      <pc:chgData name="Suezie Hagy" userId="950eb4a6-bbce-45f6-a321-f3f7c9712754" providerId="ADAL" clId="{02AB0FC4-62DD-4E6A-B5B1-85B34437BBE3}" dt="2021-12-10T23:11:34.936" v="2" actId="20577"/>
      <pc:docMkLst>
        <pc:docMk/>
      </pc:docMkLst>
      <pc:sldChg chg="modSp mod">
        <pc:chgData name="Suezie Hagy" userId="950eb4a6-bbce-45f6-a321-f3f7c9712754" providerId="ADAL" clId="{02AB0FC4-62DD-4E6A-B5B1-85B34437BBE3}" dt="2021-12-10T23:10:13.606" v="0" actId="20577"/>
        <pc:sldMkLst>
          <pc:docMk/>
          <pc:sldMk cId="2281360277" sldId="269"/>
        </pc:sldMkLst>
        <pc:spChg chg="mod">
          <ac:chgData name="Suezie Hagy" userId="950eb4a6-bbce-45f6-a321-f3f7c9712754" providerId="ADAL" clId="{02AB0FC4-62DD-4E6A-B5B1-85B34437BBE3}" dt="2021-12-10T23:10:13.606" v="0" actId="20577"/>
          <ac:spMkLst>
            <pc:docMk/>
            <pc:sldMk cId="2281360277" sldId="269"/>
            <ac:spMk id="7" creationId="{00000000-0000-0000-0000-000000000000}"/>
          </ac:spMkLst>
        </pc:spChg>
      </pc:sldChg>
      <pc:sldChg chg="modSp mod">
        <pc:chgData name="Suezie Hagy" userId="950eb4a6-bbce-45f6-a321-f3f7c9712754" providerId="ADAL" clId="{02AB0FC4-62DD-4E6A-B5B1-85B34437BBE3}" dt="2021-12-10T23:11:16.826" v="1" actId="255"/>
        <pc:sldMkLst>
          <pc:docMk/>
          <pc:sldMk cId="4082471126" sldId="391"/>
        </pc:sldMkLst>
        <pc:spChg chg="mod">
          <ac:chgData name="Suezie Hagy" userId="950eb4a6-bbce-45f6-a321-f3f7c9712754" providerId="ADAL" clId="{02AB0FC4-62DD-4E6A-B5B1-85B34437BBE3}" dt="2021-12-10T23:11:16.826" v="1" actId="255"/>
          <ac:spMkLst>
            <pc:docMk/>
            <pc:sldMk cId="4082471126" sldId="391"/>
            <ac:spMk id="6" creationId="{072B7760-0F7F-4D5E-892C-A737EE239CF2}"/>
          </ac:spMkLst>
        </pc:spChg>
      </pc:sldChg>
      <pc:sldChg chg="modSp mod">
        <pc:chgData name="Suezie Hagy" userId="950eb4a6-bbce-45f6-a321-f3f7c9712754" providerId="ADAL" clId="{02AB0FC4-62DD-4E6A-B5B1-85B34437BBE3}" dt="2021-12-10T23:11:34.936" v="2" actId="20577"/>
        <pc:sldMkLst>
          <pc:docMk/>
          <pc:sldMk cId="2969668891" sldId="396"/>
        </pc:sldMkLst>
        <pc:spChg chg="mod">
          <ac:chgData name="Suezie Hagy" userId="950eb4a6-bbce-45f6-a321-f3f7c9712754" providerId="ADAL" clId="{02AB0FC4-62DD-4E6A-B5B1-85B34437BBE3}" dt="2021-12-10T23:11:34.936" v="2" actId="20577"/>
          <ac:spMkLst>
            <pc:docMk/>
            <pc:sldMk cId="2969668891" sldId="396"/>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3967386021191799E-2"/>
          <c:y val="0.14970891277723658"/>
          <c:w val="0.75970909886264215"/>
          <c:h val="0.74393780947833643"/>
        </c:manualLayout>
      </c:layout>
      <c:scatterChart>
        <c:scatterStyle val="smoothMarker"/>
        <c:varyColors val="0"/>
        <c:ser>
          <c:idx val="0"/>
          <c:order val="0"/>
          <c:tx>
            <c:strRef>
              <c:f>Sheet1!$B$1</c:f>
              <c:strCache>
                <c:ptCount val="1"/>
                <c:pt idx="0">
                  <c:v>Hazard Ratio</c:v>
                </c:pt>
              </c:strCache>
            </c:strRef>
          </c:tx>
          <c:xVal>
            <c:strRef>
              <c:f>Sheet1!$A$2:$A$5</c:f>
              <c:strCache>
                <c:ptCount val="4"/>
                <c:pt idx="0">
                  <c:v>20</c:v>
                </c:pt>
                <c:pt idx="1">
                  <c:v>50</c:v>
                </c:pt>
                <c:pt idx="2">
                  <c:v>100</c:v>
                </c:pt>
                <c:pt idx="3">
                  <c:v>&gt;100</c:v>
                </c:pt>
              </c:strCache>
            </c:strRef>
          </c:xVal>
          <c:yVal>
            <c:numRef>
              <c:f>Sheet1!$B$2:$B$5</c:f>
              <c:numCache>
                <c:formatCode>General</c:formatCode>
                <c:ptCount val="4"/>
                <c:pt idx="0">
                  <c:v>1</c:v>
                </c:pt>
                <c:pt idx="1">
                  <c:v>1.44</c:v>
                </c:pt>
                <c:pt idx="2">
                  <c:v>3.73</c:v>
                </c:pt>
                <c:pt idx="3">
                  <c:v>8.8699999999999992</c:v>
                </c:pt>
              </c:numCache>
            </c:numRef>
          </c:yVal>
          <c:smooth val="1"/>
          <c:extLst>
            <c:ext xmlns:c16="http://schemas.microsoft.com/office/drawing/2014/chart" uri="{C3380CC4-5D6E-409C-BE32-E72D297353CC}">
              <c16:uniqueId val="{00000000-E99F-493C-83D9-2F91C46B5DDE}"/>
            </c:ext>
          </c:extLst>
        </c:ser>
        <c:dLbls>
          <c:showLegendKey val="0"/>
          <c:showVal val="0"/>
          <c:showCatName val="0"/>
          <c:showSerName val="0"/>
          <c:showPercent val="0"/>
          <c:showBubbleSize val="0"/>
        </c:dLbls>
        <c:axId val="57399488"/>
        <c:axId val="57400048"/>
      </c:scatterChart>
      <c:valAx>
        <c:axId val="57399488"/>
        <c:scaling>
          <c:orientation val="minMax"/>
        </c:scaling>
        <c:delete val="0"/>
        <c:axPos val="b"/>
        <c:numFmt formatCode="General" sourceLinked="0"/>
        <c:majorTickMark val="out"/>
        <c:minorTickMark val="none"/>
        <c:tickLblPos val="nextTo"/>
        <c:crossAx val="57400048"/>
        <c:crosses val="autoZero"/>
        <c:crossBetween val="midCat"/>
      </c:valAx>
      <c:valAx>
        <c:axId val="57400048"/>
        <c:scaling>
          <c:orientation val="minMax"/>
        </c:scaling>
        <c:delete val="0"/>
        <c:axPos val="l"/>
        <c:majorGridlines/>
        <c:numFmt formatCode="General" sourceLinked="1"/>
        <c:majorTickMark val="out"/>
        <c:minorTickMark val="none"/>
        <c:tickLblPos val="nextTo"/>
        <c:crossAx val="57399488"/>
        <c:crosses val="autoZero"/>
        <c:crossBetween val="midCat"/>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dirty="0">
                <a:solidFill>
                  <a:schemeClr val="tx1"/>
                </a:solidFill>
              </a:rPr>
              <a:t>Percent MED ≥ 100</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'[Aggregate Rolling COT 06.04.18_added percent.xlsx]Percent 100 or greater'!$D$1</c:f>
              <c:strCache>
                <c:ptCount val="1"/>
                <c:pt idx="0">
                  <c:v>Percent MED ≥ 100</c:v>
                </c:pt>
              </c:strCache>
            </c:strRef>
          </c:tx>
          <c:spPr>
            <a:ln w="28575" cap="rnd">
              <a:solidFill>
                <a:schemeClr val="tx1"/>
              </a:solidFill>
              <a:round/>
            </a:ln>
            <a:effectLst/>
          </c:spPr>
          <c:marker>
            <c:symbol val="none"/>
          </c:marker>
          <c:cat>
            <c:numRef>
              <c:f>'[Aggregate Rolling COT 06.04.18_added percent.xlsx]Percent 100 or greater'!$E$2:$E$23</c:f>
              <c:numCache>
                <c:formatCode>General</c:formatCode>
                <c:ptCount val="19"/>
                <c:pt idx="0">
                  <c:v>-3</c:v>
                </c:pt>
                <c:pt idx="1">
                  <c:v>-2</c:v>
                </c:pt>
                <c:pt idx="2">
                  <c:v>-1</c:v>
                </c:pt>
                <c:pt idx="3">
                  <c:v>0</c:v>
                </c:pt>
                <c:pt idx="4">
                  <c:v>1</c:v>
                </c:pt>
                <c:pt idx="5">
                  <c:v>2</c:v>
                </c:pt>
                <c:pt idx="6">
                  <c:v>3</c:v>
                </c:pt>
                <c:pt idx="7">
                  <c:v>4</c:v>
                </c:pt>
                <c:pt idx="8">
                  <c:v>5</c:v>
                </c:pt>
                <c:pt idx="9">
                  <c:v>6</c:v>
                </c:pt>
                <c:pt idx="10">
                  <c:v>7</c:v>
                </c:pt>
                <c:pt idx="11">
                  <c:v>8</c:v>
                </c:pt>
                <c:pt idx="12">
                  <c:v>9</c:v>
                </c:pt>
                <c:pt idx="13">
                  <c:v>10</c:v>
                </c:pt>
                <c:pt idx="14">
                  <c:v>11</c:v>
                </c:pt>
                <c:pt idx="15">
                  <c:v>12</c:v>
                </c:pt>
                <c:pt idx="16">
                  <c:v>13</c:v>
                </c:pt>
                <c:pt idx="17">
                  <c:v>14</c:v>
                </c:pt>
                <c:pt idx="18">
                  <c:v>15</c:v>
                </c:pt>
              </c:numCache>
              <c:extLst/>
            </c:numRef>
          </c:cat>
          <c:val>
            <c:numRef>
              <c:f>'[Aggregate Rolling COT 06.04.18_added percent.xlsx]Percent 100 or greater'!$D$2:$D$23</c:f>
              <c:numCache>
                <c:formatCode>0%</c:formatCode>
                <c:ptCount val="19"/>
                <c:pt idx="0">
                  <c:v>0.1271356783919598</c:v>
                </c:pt>
                <c:pt idx="1">
                  <c:v>0.12266928361138371</c:v>
                </c:pt>
                <c:pt idx="2">
                  <c:v>0.11979434447300771</c:v>
                </c:pt>
                <c:pt idx="3">
                  <c:v>0.12417302798982188</c:v>
                </c:pt>
                <c:pt idx="4">
                  <c:v>0.11709357030841611</c:v>
                </c:pt>
                <c:pt idx="5">
                  <c:v>0.1201923076923077</c:v>
                </c:pt>
                <c:pt idx="6">
                  <c:v>0.12232905982905982</c:v>
                </c:pt>
                <c:pt idx="7">
                  <c:v>0.11956521739130435</c:v>
                </c:pt>
                <c:pt idx="8">
                  <c:v>0.10712343665035345</c:v>
                </c:pt>
                <c:pt idx="9">
                  <c:v>0.10818231740801758</c:v>
                </c:pt>
                <c:pt idx="10">
                  <c:v>0.10426008968609865</c:v>
                </c:pt>
                <c:pt idx="11">
                  <c:v>0.10863509749303621</c:v>
                </c:pt>
                <c:pt idx="12">
                  <c:v>0.10550458715596331</c:v>
                </c:pt>
                <c:pt idx="13">
                  <c:v>0.10617977528089888</c:v>
                </c:pt>
                <c:pt idx="14">
                  <c:v>9.9539700805523587E-2</c:v>
                </c:pt>
                <c:pt idx="15">
                  <c:v>9.5346197502837682E-2</c:v>
                </c:pt>
                <c:pt idx="16">
                  <c:v>9.4988344988344992E-2</c:v>
                </c:pt>
                <c:pt idx="17">
                  <c:v>9.3333333333333338E-2</c:v>
                </c:pt>
                <c:pt idx="18">
                  <c:v>0.10166468489892984</c:v>
                </c:pt>
              </c:numCache>
              <c:extLst/>
            </c:numRef>
          </c:val>
          <c:smooth val="0"/>
          <c:extLst>
            <c:ext xmlns:c16="http://schemas.microsoft.com/office/drawing/2014/chart" uri="{C3380CC4-5D6E-409C-BE32-E72D297353CC}">
              <c16:uniqueId val="{00000000-9B38-4134-B04B-D4983F968A82}"/>
            </c:ext>
          </c:extLst>
        </c:ser>
        <c:dLbls>
          <c:showLegendKey val="0"/>
          <c:showVal val="0"/>
          <c:showCatName val="0"/>
          <c:showSerName val="0"/>
          <c:showPercent val="0"/>
          <c:showBubbleSize val="0"/>
        </c:dLbls>
        <c:smooth val="0"/>
        <c:axId val="57402288"/>
        <c:axId val="57402848"/>
      </c:lineChart>
      <c:catAx>
        <c:axId val="5740228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t>Month</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7402848"/>
        <c:crosses val="autoZero"/>
        <c:auto val="1"/>
        <c:lblAlgn val="ctr"/>
        <c:lblOffset val="100"/>
        <c:noMultiLvlLbl val="0"/>
      </c:catAx>
      <c:valAx>
        <c:axId val="57402848"/>
        <c:scaling>
          <c:orientation val="minMax"/>
          <c:min val="6.0000000000000012E-2"/>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7402288"/>
        <c:crossesAt val="1"/>
        <c:crossBetween val="between"/>
      </c:valAx>
      <c:spPr>
        <a:noFill/>
        <a:ln>
          <a:noFill/>
        </a:ln>
        <a:effectLst/>
      </c:spPr>
    </c:plotArea>
    <c:plotVisOnly val="1"/>
    <c:dispBlanksAs val="gap"/>
    <c:showDLblsOverMax val="0"/>
  </c:chart>
  <c:spPr>
    <a:solidFill>
      <a:schemeClr val="bg1"/>
    </a:solidFill>
    <a:ln w="12700">
      <a:solidFill>
        <a:schemeClr val="accent2">
          <a:lumMod val="75000"/>
        </a:schemeClr>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2000" dirty="0"/>
              <a:t>Total COT Count</a:t>
            </a:r>
          </a:p>
        </c:rich>
      </c:tx>
      <c:layout>
        <c:manualLayout>
          <c:xMode val="edge"/>
          <c:yMode val="edge"/>
          <c:x val="0.27491885779579711"/>
          <c:y val="2.541836100139433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tx1"/>
              </a:solidFill>
              <a:round/>
            </a:ln>
            <a:effectLst/>
          </c:spPr>
          <c:marker>
            <c:symbol val="none"/>
          </c:marker>
          <c:cat>
            <c:numRef>
              <c:f>'[Aggregate Rolling COT 06.04.18_added percent.xlsx]Total COT Count'!$A$5:$A$23</c:f>
              <c:numCache>
                <c:formatCode>General</c:formatCode>
                <c:ptCount val="19"/>
                <c:pt idx="0">
                  <c:v>-3</c:v>
                </c:pt>
                <c:pt idx="1">
                  <c:v>-2</c:v>
                </c:pt>
                <c:pt idx="2">
                  <c:v>-1</c:v>
                </c:pt>
                <c:pt idx="3">
                  <c:v>0</c:v>
                </c:pt>
                <c:pt idx="4">
                  <c:v>1</c:v>
                </c:pt>
                <c:pt idx="5">
                  <c:v>2</c:v>
                </c:pt>
                <c:pt idx="6">
                  <c:v>3</c:v>
                </c:pt>
                <c:pt idx="7">
                  <c:v>4</c:v>
                </c:pt>
                <c:pt idx="8">
                  <c:v>5</c:v>
                </c:pt>
                <c:pt idx="9">
                  <c:v>6</c:v>
                </c:pt>
                <c:pt idx="10">
                  <c:v>7</c:v>
                </c:pt>
                <c:pt idx="11">
                  <c:v>8</c:v>
                </c:pt>
                <c:pt idx="12">
                  <c:v>9</c:v>
                </c:pt>
                <c:pt idx="13">
                  <c:v>10</c:v>
                </c:pt>
                <c:pt idx="14">
                  <c:v>11</c:v>
                </c:pt>
                <c:pt idx="15">
                  <c:v>12</c:v>
                </c:pt>
                <c:pt idx="16">
                  <c:v>13</c:v>
                </c:pt>
                <c:pt idx="17">
                  <c:v>14</c:v>
                </c:pt>
                <c:pt idx="18">
                  <c:v>15</c:v>
                </c:pt>
              </c:numCache>
            </c:numRef>
          </c:cat>
          <c:val>
            <c:numRef>
              <c:f>'[Aggregate Rolling COT 06.04.18_added percent.xlsx]Total COT Count'!$H$5:$H$23</c:f>
              <c:numCache>
                <c:formatCode>General</c:formatCode>
                <c:ptCount val="19"/>
                <c:pt idx="0">
                  <c:v>1990</c:v>
                </c:pt>
                <c:pt idx="1">
                  <c:v>2038</c:v>
                </c:pt>
                <c:pt idx="2">
                  <c:v>1945</c:v>
                </c:pt>
                <c:pt idx="3">
                  <c:v>1965</c:v>
                </c:pt>
                <c:pt idx="4">
                  <c:v>1913</c:v>
                </c:pt>
                <c:pt idx="5">
                  <c:v>1872</c:v>
                </c:pt>
                <c:pt idx="6">
                  <c:v>1872</c:v>
                </c:pt>
                <c:pt idx="7">
                  <c:v>1840</c:v>
                </c:pt>
                <c:pt idx="8">
                  <c:v>1839</c:v>
                </c:pt>
                <c:pt idx="9">
                  <c:v>1821</c:v>
                </c:pt>
                <c:pt idx="10">
                  <c:v>1784</c:v>
                </c:pt>
                <c:pt idx="11">
                  <c:v>1795</c:v>
                </c:pt>
                <c:pt idx="12">
                  <c:v>1744</c:v>
                </c:pt>
                <c:pt idx="13">
                  <c:v>1780</c:v>
                </c:pt>
                <c:pt idx="14">
                  <c:v>1738</c:v>
                </c:pt>
                <c:pt idx="15">
                  <c:v>1762</c:v>
                </c:pt>
                <c:pt idx="16">
                  <c:v>1716</c:v>
                </c:pt>
                <c:pt idx="17">
                  <c:v>1725</c:v>
                </c:pt>
                <c:pt idx="18">
                  <c:v>1682</c:v>
                </c:pt>
              </c:numCache>
            </c:numRef>
          </c:val>
          <c:smooth val="0"/>
          <c:extLst>
            <c:ext xmlns:c16="http://schemas.microsoft.com/office/drawing/2014/chart" uri="{C3380CC4-5D6E-409C-BE32-E72D297353CC}">
              <c16:uniqueId val="{00000000-8C28-4BFE-8EEC-7C6B3717D9C7}"/>
            </c:ext>
          </c:extLst>
        </c:ser>
        <c:dLbls>
          <c:showLegendKey val="0"/>
          <c:showVal val="0"/>
          <c:showCatName val="0"/>
          <c:showSerName val="0"/>
          <c:showPercent val="0"/>
          <c:showBubbleSize val="0"/>
        </c:dLbls>
        <c:smooth val="0"/>
        <c:axId val="290785104"/>
        <c:axId val="290785664"/>
      </c:lineChart>
      <c:catAx>
        <c:axId val="2907851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dirty="0"/>
                  <a:t>Month</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90785664"/>
        <c:crosses val="autoZero"/>
        <c:auto val="0"/>
        <c:lblAlgn val="ctr"/>
        <c:lblOffset val="100"/>
        <c:noMultiLvlLbl val="1"/>
      </c:catAx>
      <c:valAx>
        <c:axId val="290785664"/>
        <c:scaling>
          <c:orientation val="minMax"/>
          <c:min val="1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90785104"/>
        <c:crosses val="autoZero"/>
        <c:crossBetween val="between"/>
      </c:valAx>
      <c:spPr>
        <a:noFill/>
        <a:ln>
          <a:noFill/>
        </a:ln>
        <a:effectLst/>
      </c:spPr>
    </c:plotArea>
    <c:plotVisOnly val="1"/>
    <c:dispBlanksAs val="gap"/>
    <c:showDLblsOverMax val="0"/>
  </c:chart>
  <c:spPr>
    <a:solidFill>
      <a:schemeClr val="bg1"/>
    </a:solidFill>
    <a:ln w="12700">
      <a:solidFill>
        <a:schemeClr val="accent2">
          <a:lumMod val="75000"/>
        </a:schemeClr>
      </a:solid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0.18519</cdr:x>
      <cdr:y>0.67345</cdr:y>
    </cdr:from>
    <cdr:to>
      <cdr:x>0.27339</cdr:x>
      <cdr:y>0.7372</cdr:y>
    </cdr:to>
    <cdr:sp macro="" textlink="">
      <cdr:nvSpPr>
        <cdr:cNvPr id="3" name="TextBox 1"/>
        <cdr:cNvSpPr txBox="1"/>
      </cdr:nvSpPr>
      <cdr:spPr>
        <a:xfrm xmlns:a="http://schemas.openxmlformats.org/drawingml/2006/main">
          <a:off x="1608709" y="2998813"/>
          <a:ext cx="766192" cy="283884"/>
        </a:xfrm>
        <a:prstGeom xmlns:a="http://schemas.openxmlformats.org/drawingml/2006/main" prst="rect">
          <a:avLst/>
        </a:prstGeom>
        <a:ln xmlns:a="http://schemas.openxmlformats.org/drawingml/2006/main" w="19050">
          <a:solidFill>
            <a:schemeClr val="accent5">
              <a:lumMod val="60000"/>
              <a:lumOff val="40000"/>
            </a:schemeClr>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t>&lt;20 MED</a:t>
          </a:r>
        </a:p>
      </cdr:txBody>
    </cdr:sp>
  </cdr:relSizeAnchor>
  <cdr:relSizeAnchor xmlns:cdr="http://schemas.openxmlformats.org/drawingml/2006/chartDrawing">
    <cdr:from>
      <cdr:x>0.31481</cdr:x>
      <cdr:y>0.62294</cdr:y>
    </cdr:from>
    <cdr:to>
      <cdr:x>0.44737</cdr:x>
      <cdr:y>0.68587</cdr:y>
    </cdr:to>
    <cdr:sp macro="" textlink="">
      <cdr:nvSpPr>
        <cdr:cNvPr id="4" name="TextBox 1"/>
        <cdr:cNvSpPr txBox="1"/>
      </cdr:nvSpPr>
      <cdr:spPr>
        <a:xfrm xmlns:a="http://schemas.openxmlformats.org/drawingml/2006/main">
          <a:off x="2734692" y="2773897"/>
          <a:ext cx="1151509" cy="280200"/>
        </a:xfrm>
        <a:prstGeom xmlns:a="http://schemas.openxmlformats.org/drawingml/2006/main" prst="rect">
          <a:avLst/>
        </a:prstGeom>
        <a:ln xmlns:a="http://schemas.openxmlformats.org/drawingml/2006/main" w="19050">
          <a:solidFill>
            <a:schemeClr val="accent5">
              <a:lumMod val="60000"/>
              <a:lumOff val="40000"/>
            </a:schemeClr>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t>20 to &lt;50 MED</a:t>
          </a:r>
        </a:p>
      </cdr:txBody>
    </cdr:sp>
  </cdr:relSizeAnchor>
  <cdr:relSizeAnchor xmlns:cdr="http://schemas.openxmlformats.org/drawingml/2006/chartDrawing">
    <cdr:from>
      <cdr:x>0.42593</cdr:x>
      <cdr:y>0.47141</cdr:y>
    </cdr:from>
    <cdr:to>
      <cdr:x>0.56579</cdr:x>
      <cdr:y>0.53471</cdr:y>
    </cdr:to>
    <cdr:sp macro="" textlink="">
      <cdr:nvSpPr>
        <cdr:cNvPr id="5" name="TextBox 1"/>
        <cdr:cNvSpPr txBox="1"/>
      </cdr:nvSpPr>
      <cdr:spPr>
        <a:xfrm xmlns:a="http://schemas.openxmlformats.org/drawingml/2006/main">
          <a:off x="3699969" y="2099146"/>
          <a:ext cx="1214932" cy="281850"/>
        </a:xfrm>
        <a:prstGeom xmlns:a="http://schemas.openxmlformats.org/drawingml/2006/main" prst="rect">
          <a:avLst/>
        </a:prstGeom>
        <a:ln xmlns:a="http://schemas.openxmlformats.org/drawingml/2006/main" w="19050">
          <a:solidFill>
            <a:schemeClr val="accent5">
              <a:lumMod val="60000"/>
              <a:lumOff val="40000"/>
            </a:schemeClr>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t>50 to &lt;100 MED</a:t>
          </a:r>
        </a:p>
      </cdr:txBody>
    </cdr:sp>
  </cdr:relSizeAnchor>
  <cdr:relSizeAnchor xmlns:cdr="http://schemas.openxmlformats.org/drawingml/2006/chartDrawing">
    <cdr:from>
      <cdr:x>0.60185</cdr:x>
      <cdr:y>0.09563</cdr:y>
    </cdr:from>
    <cdr:to>
      <cdr:x>0.70175</cdr:x>
      <cdr:y>0.16964</cdr:y>
    </cdr:to>
    <cdr:sp macro="" textlink="">
      <cdr:nvSpPr>
        <cdr:cNvPr id="6" name="TextBox 1"/>
        <cdr:cNvSpPr txBox="1"/>
      </cdr:nvSpPr>
      <cdr:spPr>
        <a:xfrm xmlns:a="http://schemas.openxmlformats.org/drawingml/2006/main">
          <a:off x="5228152" y="425832"/>
          <a:ext cx="867850" cy="329564"/>
        </a:xfrm>
        <a:prstGeom xmlns:a="http://schemas.openxmlformats.org/drawingml/2006/main" prst="rect">
          <a:avLst/>
        </a:prstGeom>
        <a:ln xmlns:a="http://schemas.openxmlformats.org/drawingml/2006/main" w="19050">
          <a:solidFill>
            <a:schemeClr val="accent5">
              <a:lumMod val="60000"/>
              <a:lumOff val="40000"/>
            </a:schemeClr>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t>&gt;100 MED</a:t>
          </a:r>
        </a:p>
      </cdr:txBody>
    </cdr:sp>
  </cdr:relSizeAnchor>
  <cdr:relSizeAnchor xmlns:cdr="http://schemas.openxmlformats.org/drawingml/2006/chartDrawing">
    <cdr:from>
      <cdr:x>0.21296</cdr:x>
      <cdr:y>0.74079</cdr:y>
    </cdr:from>
    <cdr:to>
      <cdr:x>0.21296</cdr:x>
      <cdr:y>0.81375</cdr:y>
    </cdr:to>
    <cdr:cxnSp macro="">
      <cdr:nvCxnSpPr>
        <cdr:cNvPr id="8" name="Straight Arrow Connector 7">
          <a:extLst xmlns:a="http://schemas.openxmlformats.org/drawingml/2006/main">
            <a:ext uri="{FF2B5EF4-FFF2-40B4-BE49-F238E27FC236}">
              <a16:creationId xmlns:a16="http://schemas.microsoft.com/office/drawing/2014/main" id="{F02BA86D-9021-384C-AA3F-761A449865DC}"/>
            </a:ext>
          </a:extLst>
        </cdr:cNvPr>
        <cdr:cNvCxnSpPr/>
      </cdr:nvCxnSpPr>
      <cdr:spPr>
        <a:xfrm xmlns:a="http://schemas.openxmlformats.org/drawingml/2006/main">
          <a:off x="1752600" y="3352800"/>
          <a:ext cx="0" cy="330200"/>
        </a:xfrm>
        <a:prstGeom xmlns:a="http://schemas.openxmlformats.org/drawingml/2006/main" prst="straightConnector1">
          <a:avLst/>
        </a:prstGeom>
        <a:ln xmlns:a="http://schemas.openxmlformats.org/drawingml/2006/main" w="28575">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0.37037</cdr:x>
      <cdr:y>0.69028</cdr:y>
    </cdr:from>
    <cdr:to>
      <cdr:x>0.37037</cdr:x>
      <cdr:y>0.78008</cdr:y>
    </cdr:to>
    <cdr:cxnSp macro="">
      <cdr:nvCxnSpPr>
        <cdr:cNvPr id="15" name="Straight Arrow Connector 14">
          <a:extLst xmlns:a="http://schemas.openxmlformats.org/drawingml/2006/main">
            <a:ext uri="{FF2B5EF4-FFF2-40B4-BE49-F238E27FC236}">
              <a16:creationId xmlns:a16="http://schemas.microsoft.com/office/drawing/2014/main" id="{53FB5CCB-7BFA-EB41-9AAB-EF99A4E8A7B2}"/>
            </a:ext>
          </a:extLst>
        </cdr:cNvPr>
        <cdr:cNvCxnSpPr/>
      </cdr:nvCxnSpPr>
      <cdr:spPr>
        <a:xfrm xmlns:a="http://schemas.openxmlformats.org/drawingml/2006/main">
          <a:off x="3048000" y="3124200"/>
          <a:ext cx="0" cy="406400"/>
        </a:xfrm>
        <a:prstGeom xmlns:a="http://schemas.openxmlformats.org/drawingml/2006/main" prst="straightConnector1">
          <a:avLst/>
        </a:prstGeom>
        <a:ln xmlns:a="http://schemas.openxmlformats.org/drawingml/2006/main" w="28575">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0.51852</cdr:x>
      <cdr:y>0.53876</cdr:y>
    </cdr:from>
    <cdr:to>
      <cdr:x>0.51852</cdr:x>
      <cdr:y>0.61172</cdr:y>
    </cdr:to>
    <cdr:cxnSp macro="">
      <cdr:nvCxnSpPr>
        <cdr:cNvPr id="16" name="Straight Arrow Connector 15">
          <a:extLst xmlns:a="http://schemas.openxmlformats.org/drawingml/2006/main">
            <a:ext uri="{FF2B5EF4-FFF2-40B4-BE49-F238E27FC236}">
              <a16:creationId xmlns:a16="http://schemas.microsoft.com/office/drawing/2014/main" id="{44F3435E-4A1A-EE46-8B4A-11B429A469FA}"/>
            </a:ext>
          </a:extLst>
        </cdr:cNvPr>
        <cdr:cNvCxnSpPr/>
      </cdr:nvCxnSpPr>
      <cdr:spPr>
        <a:xfrm xmlns:a="http://schemas.openxmlformats.org/drawingml/2006/main">
          <a:off x="4267200" y="2438400"/>
          <a:ext cx="0" cy="330200"/>
        </a:xfrm>
        <a:prstGeom xmlns:a="http://schemas.openxmlformats.org/drawingml/2006/main" prst="straightConnector1">
          <a:avLst/>
        </a:prstGeom>
        <a:ln xmlns:a="http://schemas.openxmlformats.org/drawingml/2006/main" w="28575">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0.66667</cdr:x>
      <cdr:y>0.16634</cdr:y>
    </cdr:from>
    <cdr:to>
      <cdr:x>0.66741</cdr:x>
      <cdr:y>0.24132</cdr:y>
    </cdr:to>
    <cdr:cxnSp macro="">
      <cdr:nvCxnSpPr>
        <cdr:cNvPr id="17" name="Straight Arrow Connector 16">
          <a:extLst xmlns:a="http://schemas.openxmlformats.org/drawingml/2006/main">
            <a:ext uri="{FF2B5EF4-FFF2-40B4-BE49-F238E27FC236}">
              <a16:creationId xmlns:a16="http://schemas.microsoft.com/office/drawing/2014/main" id="{42DA0CF7-FDAE-8242-BD4A-7B640CC73E3A}"/>
            </a:ext>
          </a:extLst>
        </cdr:cNvPr>
        <cdr:cNvCxnSpPr/>
      </cdr:nvCxnSpPr>
      <cdr:spPr>
        <a:xfrm xmlns:a="http://schemas.openxmlformats.org/drawingml/2006/main" flipH="1">
          <a:off x="5486427" y="752856"/>
          <a:ext cx="6069" cy="339349"/>
        </a:xfrm>
        <a:prstGeom xmlns:a="http://schemas.openxmlformats.org/drawingml/2006/main" prst="straightConnector1">
          <a:avLst/>
        </a:prstGeom>
        <a:ln xmlns:a="http://schemas.openxmlformats.org/drawingml/2006/main" w="28575">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0.68519</cdr:x>
      <cdr:y>0.21887</cdr:y>
    </cdr:from>
    <cdr:to>
      <cdr:x>0.75</cdr:x>
      <cdr:y>0.28622</cdr:y>
    </cdr:to>
    <cdr:sp macro="" textlink="">
      <cdr:nvSpPr>
        <cdr:cNvPr id="19" name="TextBox 18"/>
        <cdr:cNvSpPr txBox="1"/>
      </cdr:nvSpPr>
      <cdr:spPr>
        <a:xfrm xmlns:a="http://schemas.openxmlformats.org/drawingml/2006/main">
          <a:off x="5638800" y="990600"/>
          <a:ext cx="5334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latin typeface="Arial Black" panose="020B0A04020102020204" pitchFamily="34" charset="0"/>
            </a:rPr>
            <a:t>8.87</a:t>
          </a:r>
        </a:p>
      </cdr:txBody>
    </cdr:sp>
  </cdr:relSizeAnchor>
  <cdr:relSizeAnchor xmlns:cdr="http://schemas.openxmlformats.org/drawingml/2006/chartDrawing">
    <cdr:from>
      <cdr:x>0.53704</cdr:x>
      <cdr:y>0.6061</cdr:y>
    </cdr:from>
    <cdr:to>
      <cdr:x>0.62037</cdr:x>
      <cdr:y>0.67345</cdr:y>
    </cdr:to>
    <cdr:sp macro="" textlink="">
      <cdr:nvSpPr>
        <cdr:cNvPr id="20" name="TextBox 19"/>
        <cdr:cNvSpPr txBox="1"/>
      </cdr:nvSpPr>
      <cdr:spPr>
        <a:xfrm xmlns:a="http://schemas.openxmlformats.org/drawingml/2006/main">
          <a:off x="4419600" y="2743200"/>
          <a:ext cx="6858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latin typeface="Arial Black" panose="020B0A04020102020204" pitchFamily="34" charset="0"/>
            </a:rPr>
            <a:t>3.73</a:t>
          </a:r>
        </a:p>
      </cdr:txBody>
    </cdr:sp>
  </cdr:relSizeAnchor>
  <cdr:relSizeAnchor xmlns:cdr="http://schemas.openxmlformats.org/drawingml/2006/chartDrawing">
    <cdr:from>
      <cdr:x>0.38889</cdr:x>
      <cdr:y>0.77447</cdr:y>
    </cdr:from>
    <cdr:to>
      <cdr:x>0.48148</cdr:x>
      <cdr:y>0.84181</cdr:y>
    </cdr:to>
    <cdr:sp macro="" textlink="">
      <cdr:nvSpPr>
        <cdr:cNvPr id="21" name="TextBox 20"/>
        <cdr:cNvSpPr txBox="1"/>
      </cdr:nvSpPr>
      <cdr:spPr>
        <a:xfrm xmlns:a="http://schemas.openxmlformats.org/drawingml/2006/main">
          <a:off x="3200400" y="3505200"/>
          <a:ext cx="7620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latin typeface="Arial Black" panose="020B0A04020102020204" pitchFamily="34" charset="0"/>
            </a:rPr>
            <a:t>1.44</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1641BFF-3458-4B13-B5AF-DF9AED3C31AD}" type="datetimeFigureOut">
              <a:rPr lang="en-US" smtClean="0"/>
              <a:t>12/13/2021</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3954A8B-2F07-4F99-8D27-0FD2D2EFA48C}" type="slidenum">
              <a:rPr lang="en-US" smtClean="0"/>
              <a:t>‹#›</a:t>
            </a:fld>
            <a:endParaRPr lang="en-US" dirty="0"/>
          </a:p>
        </p:txBody>
      </p:sp>
    </p:spTree>
    <p:extLst>
      <p:ext uri="{BB962C8B-B14F-4D97-AF65-F5344CB8AC3E}">
        <p14:creationId xmlns:p14="http://schemas.microsoft.com/office/powerpoint/2010/main" val="37210144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DB832B6-3E62-4253-8EC4-E115E406A30E}" type="datetimeFigureOut">
              <a:rPr lang="en-US" smtClean="0"/>
              <a:t>12/13/2021</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0FE8B2D-812C-49DE-8C18-07853008DEC4}" type="slidenum">
              <a:rPr lang="en-US" smtClean="0"/>
              <a:t>‹#›</a:t>
            </a:fld>
            <a:endParaRPr lang="en-US" dirty="0"/>
          </a:p>
        </p:txBody>
      </p:sp>
    </p:spTree>
    <p:extLst>
      <p:ext uri="{BB962C8B-B14F-4D97-AF65-F5344CB8AC3E}">
        <p14:creationId xmlns:p14="http://schemas.microsoft.com/office/powerpoint/2010/main" val="3108909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dc.gov/drugoverdose/epidemic/index.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1</a:t>
            </a:fld>
            <a:endParaRPr lang="en-US" dirty="0"/>
          </a:p>
        </p:txBody>
      </p:sp>
    </p:spTree>
    <p:extLst>
      <p:ext uri="{BB962C8B-B14F-4D97-AF65-F5344CB8AC3E}">
        <p14:creationId xmlns:p14="http://schemas.microsoft.com/office/powerpoint/2010/main" val="1660296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2</a:t>
            </a:fld>
            <a:endParaRPr lang="en-US" dirty="0"/>
          </a:p>
        </p:txBody>
      </p:sp>
    </p:spTree>
    <p:extLst>
      <p:ext uri="{BB962C8B-B14F-4D97-AF65-F5344CB8AC3E}">
        <p14:creationId xmlns:p14="http://schemas.microsoft.com/office/powerpoint/2010/main" val="275566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hlinkClick r:id="rId3"/>
              </a:rPr>
              <a:t>https://www.cdc.gov/drugoverdose/epidemic/index.html</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3</a:t>
            </a:fld>
            <a:endParaRPr lang="en-US" dirty="0"/>
          </a:p>
        </p:txBody>
      </p:sp>
    </p:spTree>
    <p:extLst>
      <p:ext uri="{BB962C8B-B14F-4D97-AF65-F5344CB8AC3E}">
        <p14:creationId xmlns:p14="http://schemas.microsoft.com/office/powerpoint/2010/main" val="1289497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https://www.iqvia.com/institute/reports/medicines-use-and-spending-in-the-us-a-review-of-2016</a:t>
            </a:r>
          </a:p>
        </p:txBody>
      </p:sp>
      <p:sp>
        <p:nvSpPr>
          <p:cNvPr id="4" name="Slide Number Placeholder 3"/>
          <p:cNvSpPr>
            <a:spLocks noGrp="1"/>
          </p:cNvSpPr>
          <p:nvPr>
            <p:ph type="sldNum" sz="quarter" idx="10"/>
          </p:nvPr>
        </p:nvSpPr>
        <p:spPr/>
        <p:txBody>
          <a:bodyPr/>
          <a:lstStyle/>
          <a:p>
            <a:fld id="{30FE8B2D-812C-49DE-8C18-07853008DEC4}" type="slidenum">
              <a:rPr lang="en-US" smtClean="0"/>
              <a:t>7</a:t>
            </a:fld>
            <a:endParaRPr lang="en-US" dirty="0"/>
          </a:p>
        </p:txBody>
      </p:sp>
    </p:spTree>
    <p:extLst>
      <p:ext uri="{BB962C8B-B14F-4D97-AF65-F5344CB8AC3E}">
        <p14:creationId xmlns:p14="http://schemas.microsoft.com/office/powerpoint/2010/main" val="3058292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cap="none" dirty="0">
              <a:latin typeface="Arial"/>
              <a:cs typeface="Arial"/>
            </a:endParaRPr>
          </a:p>
        </p:txBody>
      </p:sp>
      <p:sp>
        <p:nvSpPr>
          <p:cNvPr id="4" name="Slide Number Placeholder 3"/>
          <p:cNvSpPr>
            <a:spLocks noGrp="1"/>
          </p:cNvSpPr>
          <p:nvPr>
            <p:ph type="sldNum" sz="quarter" idx="10"/>
          </p:nvPr>
        </p:nvSpPr>
        <p:spPr/>
        <p:txBody>
          <a:bodyPr/>
          <a:lstStyle/>
          <a:p>
            <a:fld id="{36ECDB1D-18C3-4359-89BC-8706BA51F4C9}" type="slidenum">
              <a:rPr lang="en-US" smtClean="0"/>
              <a:t>8</a:t>
            </a:fld>
            <a:endParaRPr lang="en-US" dirty="0"/>
          </a:p>
        </p:txBody>
      </p:sp>
    </p:spTree>
    <p:extLst>
      <p:ext uri="{BB962C8B-B14F-4D97-AF65-F5344CB8AC3E}">
        <p14:creationId xmlns:p14="http://schemas.microsoft.com/office/powerpoint/2010/main" val="901274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cap="none"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http://www.jabfm.org/content/30/1/44.full#abstract-1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36ECDB1D-18C3-4359-89BC-8706BA51F4C9}" type="slidenum">
              <a:rPr lang="en-US" smtClean="0"/>
              <a:t>9</a:t>
            </a:fld>
            <a:endParaRPr lang="en-US" dirty="0"/>
          </a:p>
        </p:txBody>
      </p:sp>
    </p:spTree>
    <p:extLst>
      <p:ext uri="{BB962C8B-B14F-4D97-AF65-F5344CB8AC3E}">
        <p14:creationId xmlns:p14="http://schemas.microsoft.com/office/powerpoint/2010/main" val="1050916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10</a:t>
            </a:fld>
            <a:endParaRPr lang="en-US" dirty="0"/>
          </a:p>
        </p:txBody>
      </p:sp>
    </p:spTree>
    <p:extLst>
      <p:ext uri="{BB962C8B-B14F-4D97-AF65-F5344CB8AC3E}">
        <p14:creationId xmlns:p14="http://schemas.microsoft.com/office/powerpoint/2010/main" val="776715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Best practices include:</a:t>
            </a:r>
          </a:p>
          <a:p>
            <a:r>
              <a:rPr lang="en-US" dirty="0"/>
              <a:t>   -- implementation of policies</a:t>
            </a:r>
            <a:r>
              <a:rPr lang="en-US" baseline="0" dirty="0"/>
              <a:t> and procedures that match with the CDC guidelines for opioid management</a:t>
            </a:r>
          </a:p>
          <a:p>
            <a:r>
              <a:rPr lang="en-US" baseline="0" dirty="0"/>
              <a:t>   -- use of the PMP</a:t>
            </a:r>
          </a:p>
          <a:p>
            <a:r>
              <a:rPr lang="en-US" baseline="0" dirty="0"/>
              <a:t>   -- UDT</a:t>
            </a:r>
          </a:p>
          <a:p>
            <a:r>
              <a:rPr lang="en-US" baseline="0" dirty="0"/>
              <a:t>   -- referral of patients with OUD to treatment</a:t>
            </a:r>
          </a:p>
          <a:p>
            <a:r>
              <a:rPr lang="en-US" baseline="0" dirty="0"/>
              <a:t>   -- avoidance of opioid and sedative co-prescribing</a:t>
            </a:r>
          </a:p>
          <a:p>
            <a:r>
              <a:rPr lang="en-US" baseline="0" dirty="0"/>
              <a:t>   -- initiating difficult conversations with patients on high doses of opioids about tapering</a:t>
            </a:r>
          </a:p>
          <a:p>
            <a:endParaRPr lang="en-US" baseline="0" dirty="0"/>
          </a:p>
          <a:p>
            <a:r>
              <a:rPr lang="en-US" baseline="0" dirty="0"/>
              <a:t>Practice coach meets with practices quarterly and as needed to support the development and implementation of a practice “action plan.”</a:t>
            </a:r>
          </a:p>
          <a:p>
            <a:r>
              <a:rPr lang="en-US" baseline="0" dirty="0"/>
              <a:t>Practices learn from each other through monthly virtual learning collaborative calls</a:t>
            </a:r>
          </a:p>
          <a:p>
            <a:r>
              <a:rPr lang="en-US" baseline="0" dirty="0"/>
              <a:t>Coach connects patients with telepain conferences, which include short didactic presentations and case presentations of difficult cases with a multidisciplinary team of pain “experts”</a:t>
            </a:r>
          </a:p>
          <a:p>
            <a:r>
              <a:rPr lang="en-US" baseline="0" dirty="0"/>
              <a:t>Provides simple tools to assist with tracking opioid use and management.</a:t>
            </a:r>
            <a:endParaRPr lang="en-US" dirty="0"/>
          </a:p>
        </p:txBody>
      </p:sp>
      <p:sp>
        <p:nvSpPr>
          <p:cNvPr id="4" name="Slide Number Placeholder 3"/>
          <p:cNvSpPr>
            <a:spLocks noGrp="1"/>
          </p:cNvSpPr>
          <p:nvPr>
            <p:ph type="sldNum" sz="quarter" idx="10"/>
          </p:nvPr>
        </p:nvSpPr>
        <p:spPr/>
        <p:txBody>
          <a:bodyPr/>
          <a:lstStyle/>
          <a:p>
            <a:fld id="{36ECDB1D-18C3-4359-89BC-8706BA51F4C9}" type="slidenum">
              <a:rPr lang="en-US" smtClean="0"/>
              <a:t>12</a:t>
            </a:fld>
            <a:endParaRPr lang="en-US" dirty="0"/>
          </a:p>
        </p:txBody>
      </p:sp>
    </p:spTree>
    <p:extLst>
      <p:ext uri="{BB962C8B-B14F-4D97-AF65-F5344CB8AC3E}">
        <p14:creationId xmlns:p14="http://schemas.microsoft.com/office/powerpoint/2010/main" val="2196817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ECDB1D-18C3-4359-89BC-8706BA51F4C9}" type="slidenum">
              <a:rPr lang="en-US" smtClean="0"/>
              <a:t>13</a:t>
            </a:fld>
            <a:endParaRPr lang="en-US" dirty="0"/>
          </a:p>
        </p:txBody>
      </p:sp>
    </p:spTree>
    <p:extLst>
      <p:ext uri="{BB962C8B-B14F-4D97-AF65-F5344CB8AC3E}">
        <p14:creationId xmlns:p14="http://schemas.microsoft.com/office/powerpoint/2010/main" val="3572474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ECDB1D-18C3-4359-89BC-8706BA51F4C9}" type="slidenum">
              <a:rPr lang="en-US" smtClean="0"/>
              <a:t>14</a:t>
            </a:fld>
            <a:endParaRPr lang="en-US" dirty="0"/>
          </a:p>
        </p:txBody>
      </p:sp>
    </p:spTree>
    <p:extLst>
      <p:ext uri="{BB962C8B-B14F-4D97-AF65-F5344CB8AC3E}">
        <p14:creationId xmlns:p14="http://schemas.microsoft.com/office/powerpoint/2010/main" val="644205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16</a:t>
            </a:fld>
            <a:endParaRPr lang="en-US" dirty="0"/>
          </a:p>
        </p:txBody>
      </p:sp>
    </p:spTree>
    <p:extLst>
      <p:ext uri="{BB962C8B-B14F-4D97-AF65-F5344CB8AC3E}">
        <p14:creationId xmlns:p14="http://schemas.microsoft.com/office/powerpoint/2010/main" val="3457825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17</a:t>
            </a:fld>
            <a:endParaRPr lang="en-US" dirty="0"/>
          </a:p>
        </p:txBody>
      </p:sp>
    </p:spTree>
    <p:extLst>
      <p:ext uri="{BB962C8B-B14F-4D97-AF65-F5344CB8AC3E}">
        <p14:creationId xmlns:p14="http://schemas.microsoft.com/office/powerpoint/2010/main" val="1513271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FD30DE-1AF9-45AB-8191-BD9B778DF787}" type="slidenum">
              <a:rPr lang="en-US" smtClean="0"/>
              <a:t>19</a:t>
            </a:fld>
            <a:endParaRPr lang="en-US" dirty="0"/>
          </a:p>
        </p:txBody>
      </p:sp>
    </p:spTree>
    <p:extLst>
      <p:ext uri="{BB962C8B-B14F-4D97-AF65-F5344CB8AC3E}">
        <p14:creationId xmlns:p14="http://schemas.microsoft.com/office/powerpoint/2010/main" val="178348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F7FD30DE-1AF9-45AB-8191-BD9B778DF787}" type="slidenum">
              <a:rPr lang="en-US" smtClean="0"/>
              <a:t>20</a:t>
            </a:fld>
            <a:endParaRPr lang="en-US" dirty="0"/>
          </a:p>
        </p:txBody>
      </p:sp>
    </p:spTree>
    <p:extLst>
      <p:ext uri="{BB962C8B-B14F-4D97-AF65-F5344CB8AC3E}">
        <p14:creationId xmlns:p14="http://schemas.microsoft.com/office/powerpoint/2010/main" val="3304200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*Give directions</a:t>
            </a:r>
            <a:r>
              <a:rPr lang="en-US" baseline="0" dirty="0"/>
              <a:t> </a:t>
            </a:r>
            <a:r>
              <a:rPr lang="en-US" b="1" u="sng" baseline="0" dirty="0"/>
              <a:t>BEFORE</a:t>
            </a:r>
            <a:r>
              <a:rPr lang="en-US" baseline="0" dirty="0"/>
              <a:t> breaking into groups*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Emphasize that they</a:t>
            </a:r>
            <a:r>
              <a:rPr lang="en-US" baseline="0" dirty="0"/>
              <a:t> should consider the clinic as a whole, not their individual practices. Also, answer the questions based on what’s been going on in the past 3 months, not taking into account the recent focus on this issue.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4-5 people per group</a:t>
            </a:r>
          </a:p>
          <a:p>
            <a:endParaRPr lang="en-US" dirty="0"/>
          </a:p>
          <a:p>
            <a:r>
              <a:rPr lang="en-US" dirty="0"/>
              <a:t>Each group will start with a different BB and finish</a:t>
            </a:r>
            <a:r>
              <a:rPr lang="en-US" baseline="0" dirty="0"/>
              <a:t> as many as they can in 30 minutes</a:t>
            </a:r>
          </a:p>
          <a:p>
            <a:endParaRPr lang="en-US" baseline="0" dirty="0"/>
          </a:p>
          <a:p>
            <a:r>
              <a:rPr lang="en-US" baseline="0" dirty="0"/>
              <a:t>(TELL THEM ABOUT THE SURVEY WHEN 10 MIN LEFT) If you need to leave, please turn in your survey on your way out.)</a:t>
            </a:r>
          </a:p>
        </p:txBody>
      </p:sp>
      <p:sp>
        <p:nvSpPr>
          <p:cNvPr id="4" name="Slide Number Placeholder 3"/>
          <p:cNvSpPr>
            <a:spLocks noGrp="1"/>
          </p:cNvSpPr>
          <p:nvPr>
            <p:ph type="sldNum" sz="quarter" idx="10"/>
          </p:nvPr>
        </p:nvSpPr>
        <p:spPr/>
        <p:txBody>
          <a:bodyPr/>
          <a:lstStyle/>
          <a:p>
            <a:fld id="{F7FD30DE-1AF9-45AB-8191-BD9B778DF787}" type="slidenum">
              <a:rPr lang="en-US" smtClean="0"/>
              <a:t>21</a:t>
            </a:fld>
            <a:endParaRPr lang="en-US" dirty="0"/>
          </a:p>
        </p:txBody>
      </p:sp>
    </p:spTree>
    <p:extLst>
      <p:ext uri="{BB962C8B-B14F-4D97-AF65-F5344CB8AC3E}">
        <p14:creationId xmlns:p14="http://schemas.microsoft.com/office/powerpoint/2010/main" val="3884582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FD30DE-1AF9-45AB-8191-BD9B778DF787}" type="slidenum">
              <a:rPr lang="en-US" smtClean="0"/>
              <a:t>22</a:t>
            </a:fld>
            <a:endParaRPr lang="en-US" dirty="0"/>
          </a:p>
        </p:txBody>
      </p:sp>
    </p:spTree>
    <p:extLst>
      <p:ext uri="{BB962C8B-B14F-4D97-AF65-F5344CB8AC3E}">
        <p14:creationId xmlns:p14="http://schemas.microsoft.com/office/powerpoint/2010/main" val="2434246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group presents on their findings.</a:t>
            </a:r>
            <a:r>
              <a:rPr lang="en-US" baseline="0" dirty="0"/>
              <a:t> 20 minutes. </a:t>
            </a:r>
            <a:r>
              <a:rPr lang="en-US" dirty="0"/>
              <a:t>Keep in mind about </a:t>
            </a:r>
            <a:r>
              <a:rPr lang="en-US" b="1" dirty="0"/>
              <a:t>3 minutes </a:t>
            </a:r>
            <a:r>
              <a:rPr lang="en-US" dirty="0"/>
              <a:t>per slide. </a:t>
            </a:r>
          </a:p>
          <a:p>
            <a:r>
              <a:rPr lang="en-US" baseline="0" dirty="0"/>
              <a:t> </a:t>
            </a:r>
          </a:p>
          <a:p>
            <a:r>
              <a:rPr lang="en-US" dirty="0"/>
              <a:t>Each group will report on the section they started with, how they scored themselves and why.</a:t>
            </a:r>
            <a:r>
              <a:rPr lang="en-US" baseline="0" dirty="0"/>
              <a:t> Next ask</a:t>
            </a:r>
            <a:r>
              <a:rPr lang="en-US" dirty="0"/>
              <a:t> audience if that resonated with them or if they have a different experience they want to share. </a:t>
            </a:r>
          </a:p>
          <a:p>
            <a:endParaRPr lang="en-US" dirty="0"/>
          </a:p>
          <a:p>
            <a:r>
              <a:rPr lang="en-US" dirty="0"/>
              <a:t>In presenter view, you can mark/circle the answers on the slide. </a:t>
            </a:r>
          </a:p>
        </p:txBody>
      </p:sp>
      <p:sp>
        <p:nvSpPr>
          <p:cNvPr id="4" name="Slide Number Placeholder 3"/>
          <p:cNvSpPr>
            <a:spLocks noGrp="1"/>
          </p:cNvSpPr>
          <p:nvPr>
            <p:ph type="sldNum" sz="quarter" idx="10"/>
          </p:nvPr>
        </p:nvSpPr>
        <p:spPr/>
        <p:txBody>
          <a:bodyPr/>
          <a:lstStyle/>
          <a:p>
            <a:fld id="{30FE8B2D-812C-49DE-8C18-07853008DEC4}" type="slidenum">
              <a:rPr lang="en-US" smtClean="0"/>
              <a:t>23</a:t>
            </a:fld>
            <a:endParaRPr lang="en-US" dirty="0"/>
          </a:p>
        </p:txBody>
      </p:sp>
    </p:spTree>
    <p:extLst>
      <p:ext uri="{BB962C8B-B14F-4D97-AF65-F5344CB8AC3E}">
        <p14:creationId xmlns:p14="http://schemas.microsoft.com/office/powerpoint/2010/main" val="2524127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24</a:t>
            </a:fld>
            <a:endParaRPr lang="en-US" dirty="0"/>
          </a:p>
        </p:txBody>
      </p:sp>
    </p:spTree>
    <p:extLst>
      <p:ext uri="{BB962C8B-B14F-4D97-AF65-F5344CB8AC3E}">
        <p14:creationId xmlns:p14="http://schemas.microsoft.com/office/powerpoint/2010/main" val="999017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25</a:t>
            </a:fld>
            <a:endParaRPr lang="en-US" dirty="0"/>
          </a:p>
        </p:txBody>
      </p:sp>
    </p:spTree>
    <p:extLst>
      <p:ext uri="{BB962C8B-B14F-4D97-AF65-F5344CB8AC3E}">
        <p14:creationId xmlns:p14="http://schemas.microsoft.com/office/powerpoint/2010/main" val="1396577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26</a:t>
            </a:fld>
            <a:endParaRPr lang="en-US" dirty="0"/>
          </a:p>
        </p:txBody>
      </p:sp>
    </p:spTree>
    <p:extLst>
      <p:ext uri="{BB962C8B-B14F-4D97-AF65-F5344CB8AC3E}">
        <p14:creationId xmlns:p14="http://schemas.microsoft.com/office/powerpoint/2010/main" val="3939906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27</a:t>
            </a:fld>
            <a:endParaRPr lang="en-US" dirty="0"/>
          </a:p>
        </p:txBody>
      </p:sp>
    </p:spTree>
    <p:extLst>
      <p:ext uri="{BB962C8B-B14F-4D97-AF65-F5344CB8AC3E}">
        <p14:creationId xmlns:p14="http://schemas.microsoft.com/office/powerpoint/2010/main" val="3293375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28</a:t>
            </a:fld>
            <a:endParaRPr lang="en-US" dirty="0"/>
          </a:p>
        </p:txBody>
      </p:sp>
    </p:spTree>
    <p:extLst>
      <p:ext uri="{BB962C8B-B14F-4D97-AF65-F5344CB8AC3E}">
        <p14:creationId xmlns:p14="http://schemas.microsoft.com/office/powerpoint/2010/main" val="2565493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clinic will be u</a:t>
            </a:r>
            <a:r>
              <a:rPr lang="en-US" dirty="0"/>
              <a:t>pdating some policies and patient agreements…you might be engaged in providing feedback for the development and implementation of these…</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29</a:t>
            </a:fld>
            <a:endParaRPr lang="en-US" dirty="0"/>
          </a:p>
        </p:txBody>
      </p:sp>
    </p:spTree>
    <p:extLst>
      <p:ext uri="{BB962C8B-B14F-4D97-AF65-F5344CB8AC3E}">
        <p14:creationId xmlns:p14="http://schemas.microsoft.com/office/powerpoint/2010/main" val="27464099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SURVEY AT END</a:t>
            </a:r>
          </a:p>
          <a:p>
            <a:endParaRPr lang="en-US" dirty="0"/>
          </a:p>
          <a:p>
            <a:r>
              <a:rPr lang="en-US" dirty="0"/>
              <a:t>UPDATE THE RESOURCES</a:t>
            </a:r>
          </a:p>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30</a:t>
            </a:fld>
            <a:endParaRPr lang="en-US" dirty="0"/>
          </a:p>
        </p:txBody>
      </p:sp>
    </p:spTree>
    <p:extLst>
      <p:ext uri="{BB962C8B-B14F-4D97-AF65-F5344CB8AC3E}">
        <p14:creationId xmlns:p14="http://schemas.microsoft.com/office/powerpoint/2010/main" val="2803547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Bring up website on the computer</a:t>
            </a:r>
          </a:p>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31</a:t>
            </a:fld>
            <a:endParaRPr lang="en-US" dirty="0"/>
          </a:p>
        </p:txBody>
      </p:sp>
    </p:spTree>
    <p:extLst>
      <p:ext uri="{BB962C8B-B14F-4D97-AF65-F5344CB8AC3E}">
        <p14:creationId xmlns:p14="http://schemas.microsoft.com/office/powerpoint/2010/main" val="3392043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32</a:t>
            </a:fld>
            <a:endParaRPr lang="en-US" dirty="0"/>
          </a:p>
        </p:txBody>
      </p:sp>
    </p:spTree>
    <p:extLst>
      <p:ext uri="{BB962C8B-B14F-4D97-AF65-F5344CB8AC3E}">
        <p14:creationId xmlns:p14="http://schemas.microsoft.com/office/powerpoint/2010/main" val="19250726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What did you hear were the key challenges for providers and staff?</a:t>
            </a:r>
          </a:p>
          <a:p>
            <a:pPr lvl="0"/>
            <a:r>
              <a:rPr lang="en-US" sz="1200" kern="1200" dirty="0">
                <a:solidFill>
                  <a:schemeClr val="tx1"/>
                </a:solidFill>
                <a:effectLst/>
                <a:latin typeface="+mn-lt"/>
                <a:ea typeface="+mn-ea"/>
                <a:cs typeface="+mn-cs"/>
              </a:rPr>
              <a:t>What did you hear were the key priorities for providers and staff?</a:t>
            </a:r>
          </a:p>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33</a:t>
            </a:fld>
            <a:endParaRPr lang="en-US" dirty="0"/>
          </a:p>
        </p:txBody>
      </p:sp>
    </p:spTree>
    <p:extLst>
      <p:ext uri="{BB962C8B-B14F-4D97-AF65-F5344CB8AC3E}">
        <p14:creationId xmlns:p14="http://schemas.microsoft.com/office/powerpoint/2010/main" val="22609142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These are the milestones</a:t>
            </a:r>
            <a:r>
              <a:rPr lang="en-US" sz="1200" kern="1200" baseline="0" dirty="0">
                <a:solidFill>
                  <a:schemeClr val="tx1"/>
                </a:solidFill>
                <a:effectLst/>
                <a:latin typeface="+mn-lt"/>
                <a:ea typeface="+mn-ea"/>
                <a:cs typeface="+mn-cs"/>
              </a:rPr>
              <a:t> organizations often work toward achieving. Considering what we learned through the baseline assessment and from feedback from clinicians and staff, what are top priorities? Is there anything missing? Anything we do not want to do?</a:t>
            </a:r>
            <a:endParaRPr lang="en-US" b="1" u="sng" dirty="0"/>
          </a:p>
        </p:txBody>
      </p:sp>
      <p:sp>
        <p:nvSpPr>
          <p:cNvPr id="4" name="Slide Number Placeholder 3"/>
          <p:cNvSpPr>
            <a:spLocks noGrp="1"/>
          </p:cNvSpPr>
          <p:nvPr>
            <p:ph type="sldNum" sz="quarter" idx="10"/>
          </p:nvPr>
        </p:nvSpPr>
        <p:spPr/>
        <p:txBody>
          <a:bodyPr/>
          <a:lstStyle/>
          <a:p>
            <a:fld id="{30FE8B2D-812C-49DE-8C18-07853008DEC4}" type="slidenum">
              <a:rPr lang="en-US" smtClean="0"/>
              <a:t>34</a:t>
            </a:fld>
            <a:endParaRPr lang="en-US" dirty="0"/>
          </a:p>
        </p:txBody>
      </p:sp>
    </p:spTree>
    <p:extLst>
      <p:ext uri="{BB962C8B-B14F-4D97-AF65-F5344CB8AC3E}">
        <p14:creationId xmlns:p14="http://schemas.microsoft.com/office/powerpoint/2010/main" val="484176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very important aspect of a project like this is to make sure you are monitoring success over time in an aspect of clinical care that really matters to you. An important part of QI.</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Based on what you are trying to achieve through implementing the 6 Building Blocks, let’s consider potential metrics you can use to assess success. It </a:t>
            </a:r>
            <a:r>
              <a:rPr lang="en-US" sz="1200" b="1" kern="1200" dirty="0">
                <a:solidFill>
                  <a:schemeClr val="tx1"/>
                </a:solidFill>
                <a:effectLst/>
                <a:latin typeface="+mn-lt"/>
                <a:ea typeface="+mn-ea"/>
                <a:cs typeface="+mn-cs"/>
              </a:rPr>
              <a:t>is motivating both to you as a team and to the clinic </a:t>
            </a:r>
            <a:r>
              <a:rPr lang="en-US" sz="1200" kern="1200" dirty="0">
                <a:solidFill>
                  <a:schemeClr val="tx1"/>
                </a:solidFill>
                <a:effectLst/>
                <a:latin typeface="+mn-lt"/>
                <a:ea typeface="+mn-ea"/>
                <a:cs typeface="+mn-cs"/>
              </a:rPr>
              <a:t>as a whole to see how a metric that you choose </a:t>
            </a:r>
            <a:r>
              <a:rPr lang="en-US" sz="1200" b="1" kern="1200" dirty="0">
                <a:solidFill>
                  <a:schemeClr val="tx1"/>
                </a:solidFill>
                <a:effectLst/>
                <a:latin typeface="+mn-lt"/>
                <a:ea typeface="+mn-ea"/>
                <a:cs typeface="+mn-cs"/>
              </a:rPr>
              <a:t>changes over time</a:t>
            </a:r>
            <a:r>
              <a:rPr lang="en-US" sz="1200" kern="1200" dirty="0">
                <a:solidFill>
                  <a:schemeClr val="tx1"/>
                </a:solidFill>
                <a:effectLst/>
                <a:latin typeface="+mn-lt"/>
                <a:ea typeface="+mn-ea"/>
                <a:cs typeface="+mn-cs"/>
              </a:rPr>
              <a:t>. Whatever metric you select, we encourage you to </a:t>
            </a:r>
            <a:r>
              <a:rPr lang="en-US" sz="1200" b="1" kern="1200" dirty="0">
                <a:solidFill>
                  <a:schemeClr val="tx1"/>
                </a:solidFill>
                <a:effectLst/>
                <a:latin typeface="+mn-lt"/>
                <a:ea typeface="+mn-ea"/>
                <a:cs typeface="+mn-cs"/>
              </a:rPr>
              <a:t>share it during staff and clinician meetings. </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might look at the below list and think, all of these are important to us!  All of these should improve as you implement the 6 Building Blocks. However, it also takes effort and resources to conduct these measurements, so we suggest that you select just one to measure at first. You can add to it over time as your capacity to track grows. </a:t>
            </a:r>
          </a:p>
          <a:p>
            <a:r>
              <a:rPr lang="en-US" sz="1200" b="1" kern="1200" dirty="0">
                <a:solidFill>
                  <a:schemeClr val="tx1"/>
                </a:solidFill>
                <a:effectLst/>
                <a:latin typeface="+mn-lt"/>
                <a:ea typeface="+mn-ea"/>
                <a:cs typeface="+mn-cs"/>
              </a:rPr>
              <a:t>What metric is both important to your organization AND reasonable to measure with your existing resources?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Distribute handout of the suggested metrics</a:t>
            </a:r>
          </a:p>
        </p:txBody>
      </p:sp>
      <p:sp>
        <p:nvSpPr>
          <p:cNvPr id="4" name="Slide Number Placeholder 3"/>
          <p:cNvSpPr>
            <a:spLocks noGrp="1"/>
          </p:cNvSpPr>
          <p:nvPr>
            <p:ph type="sldNum" sz="quarter" idx="10"/>
          </p:nvPr>
        </p:nvSpPr>
        <p:spPr/>
        <p:txBody>
          <a:bodyPr/>
          <a:lstStyle/>
          <a:p>
            <a:fld id="{30FE8B2D-812C-49DE-8C18-07853008DEC4}" type="slidenum">
              <a:rPr lang="en-US" smtClean="0"/>
              <a:t>35</a:t>
            </a:fld>
            <a:endParaRPr lang="en-US" dirty="0"/>
          </a:p>
        </p:txBody>
      </p:sp>
    </p:spTree>
    <p:extLst>
      <p:ext uri="{BB962C8B-B14F-4D97-AF65-F5344CB8AC3E}">
        <p14:creationId xmlns:p14="http://schemas.microsoft.com/office/powerpoint/2010/main" val="10314010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FE8B2D-812C-49DE-8C18-07853008DEC4}" type="slidenum">
              <a:rPr lang="en-US" smtClean="0"/>
              <a:t>36</a:t>
            </a:fld>
            <a:endParaRPr lang="en-US" dirty="0"/>
          </a:p>
        </p:txBody>
      </p:sp>
    </p:spTree>
    <p:extLst>
      <p:ext uri="{BB962C8B-B14F-4D97-AF65-F5344CB8AC3E}">
        <p14:creationId xmlns:p14="http://schemas.microsoft.com/office/powerpoint/2010/main" val="2084851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FE8B2D-812C-49DE-8C18-07853008DEC4}" type="slidenum">
              <a:rPr lang="en-US" smtClean="0"/>
              <a:t>38</a:t>
            </a:fld>
            <a:endParaRPr lang="en-US" dirty="0"/>
          </a:p>
        </p:txBody>
      </p:sp>
    </p:spTree>
    <p:extLst>
      <p:ext uri="{BB962C8B-B14F-4D97-AF65-F5344CB8AC3E}">
        <p14:creationId xmlns:p14="http://schemas.microsoft.com/office/powerpoint/2010/main" val="3611023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up the website and show resource page and </a:t>
            </a:r>
            <a:r>
              <a:rPr lang="en-US" baseline="0" dirty="0"/>
              <a:t>the implementation guide sections</a:t>
            </a:r>
          </a:p>
          <a:p>
            <a:endParaRPr lang="en-US" dirty="0"/>
          </a:p>
        </p:txBody>
      </p:sp>
      <p:sp>
        <p:nvSpPr>
          <p:cNvPr id="4" name="Slide Number Placeholder 3"/>
          <p:cNvSpPr>
            <a:spLocks noGrp="1"/>
          </p:cNvSpPr>
          <p:nvPr>
            <p:ph type="sldNum" sz="quarter" idx="10"/>
          </p:nvPr>
        </p:nvSpPr>
        <p:spPr/>
        <p:txBody>
          <a:bodyPr/>
          <a:lstStyle/>
          <a:p>
            <a:fld id="{30FE8B2D-812C-49DE-8C18-07853008DEC4}" type="slidenum">
              <a:rPr lang="en-US" smtClean="0"/>
              <a:t>39</a:t>
            </a:fld>
            <a:endParaRPr lang="en-US" dirty="0"/>
          </a:p>
        </p:txBody>
      </p:sp>
    </p:spTree>
    <p:extLst>
      <p:ext uri="{BB962C8B-B14F-4D97-AF65-F5344CB8AC3E}">
        <p14:creationId xmlns:p14="http://schemas.microsoft.com/office/powerpoint/2010/main" val="2076723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pic>
        <p:nvPicPr>
          <p:cNvPr id="9" name="Picture 8" descr="Logo&#10;&#10;Description automatically generated">
            <a:extLst>
              <a:ext uri="{FF2B5EF4-FFF2-40B4-BE49-F238E27FC236}">
                <a16:creationId xmlns:a16="http://schemas.microsoft.com/office/drawing/2014/main" id="{2FE77950-D2E5-49FD-A6C6-B1FAFEA80B9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833" y="105665"/>
            <a:ext cx="3173139" cy="630936"/>
          </a:xfrm>
          <a:prstGeom prst="rect">
            <a:avLst/>
          </a:prstGeom>
        </p:spPr>
      </p:pic>
    </p:spTree>
    <p:extLst>
      <p:ext uri="{BB962C8B-B14F-4D97-AF65-F5344CB8AC3E}">
        <p14:creationId xmlns:p14="http://schemas.microsoft.com/office/powerpoint/2010/main" val="2180446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28600" y="1371600"/>
            <a:ext cx="8686800" cy="4800600"/>
          </a:xfrm>
        </p:spPr>
        <p:txBody>
          <a:bodyPr>
            <a:normAutofit/>
          </a:bodyPr>
          <a:lstStyle>
            <a:lvl1pPr>
              <a:lnSpc>
                <a:spcPct val="100000"/>
              </a:lnSpc>
              <a:spcBef>
                <a:spcPts val="200"/>
              </a:spcBef>
              <a:spcAft>
                <a:spcPts val="600"/>
              </a:spcAft>
              <a:defRPr sz="2800">
                <a:solidFill>
                  <a:schemeClr val="tx1"/>
                </a:solidFill>
              </a:defRPr>
            </a:lvl1pPr>
            <a:lvl2pPr marL="384048" indent="-182880">
              <a:lnSpc>
                <a:spcPct val="100000"/>
              </a:lnSpc>
              <a:buFont typeface="Arial" panose="020B0604020202020204" pitchFamily="34" charset="0"/>
              <a:buChar char="•"/>
              <a:defRPr sz="2800">
                <a:solidFill>
                  <a:schemeClr val="tx1"/>
                </a:solidFill>
              </a:defRPr>
            </a:lvl2pPr>
            <a:lvl3pPr>
              <a:lnSpc>
                <a:spcPct val="100000"/>
              </a:lnSpc>
              <a:defRPr sz="2800">
                <a:solidFill>
                  <a:schemeClr val="tx1"/>
                </a:solidFill>
              </a:defRPr>
            </a:lvl3pPr>
            <a:lvl4pPr marL="749808" indent="-182880">
              <a:lnSpc>
                <a:spcPct val="100000"/>
              </a:lnSpc>
              <a:buFont typeface="Wingdings" panose="05000000000000000000" pitchFamily="2" charset="2"/>
              <a:buChar char="§"/>
              <a:defRPr sz="2800">
                <a:solidFill>
                  <a:schemeClr val="tx1"/>
                </a:solidFill>
              </a:defRPr>
            </a:lvl4pPr>
            <a:lvl5pPr marL="749808" indent="0">
              <a:lnSpc>
                <a:spcPct val="100000"/>
              </a:lnSpc>
              <a:buNone/>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9" name="Picture 8" descr="Logo&#10;&#10;Description automatically generated">
            <a:extLst>
              <a:ext uri="{FF2B5EF4-FFF2-40B4-BE49-F238E27FC236}">
                <a16:creationId xmlns:a16="http://schemas.microsoft.com/office/drawing/2014/main" id="{C578A82E-E23B-4604-BFA5-15BA93F75E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833" y="105665"/>
            <a:ext cx="3173139" cy="630936"/>
          </a:xfrm>
          <a:prstGeom prst="rect">
            <a:avLst/>
          </a:prstGeom>
        </p:spPr>
      </p:pic>
      <p:sp>
        <p:nvSpPr>
          <p:cNvPr id="5" name="Title 1">
            <a:extLst>
              <a:ext uri="{FF2B5EF4-FFF2-40B4-BE49-F238E27FC236}">
                <a16:creationId xmlns:a16="http://schemas.microsoft.com/office/drawing/2014/main" id="{F41EE69F-E7B8-4AFB-9B31-9019EF3C5E7E}"/>
              </a:ext>
            </a:extLst>
          </p:cNvPr>
          <p:cNvSpPr>
            <a:spLocks noGrp="1"/>
          </p:cNvSpPr>
          <p:nvPr>
            <p:ph type="title" hasCustomPrompt="1"/>
          </p:nvPr>
        </p:nvSpPr>
        <p:spPr>
          <a:xfrm>
            <a:off x="3472541" y="0"/>
            <a:ext cx="5442859" cy="893804"/>
          </a:xfrm>
        </p:spPr>
        <p:txBody>
          <a:bodyPr>
            <a:normAutofit/>
          </a:bodyPr>
          <a:lstStyle>
            <a:lvl1pPr>
              <a:lnSpc>
                <a:spcPct val="100000"/>
              </a:lnSpc>
              <a:defRPr sz="3600">
                <a:solidFill>
                  <a:schemeClr val="tx1"/>
                </a:solidFill>
              </a:defRPr>
            </a:lvl1pPr>
          </a:lstStyle>
          <a:p>
            <a:r>
              <a:rPr lang="en-US" dirty="0"/>
              <a:t>edit Master title style</a:t>
            </a:r>
          </a:p>
        </p:txBody>
      </p:sp>
    </p:spTree>
    <p:extLst>
      <p:ext uri="{BB962C8B-B14F-4D97-AF65-F5344CB8AC3E}">
        <p14:creationId xmlns:p14="http://schemas.microsoft.com/office/powerpoint/2010/main" val="320481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9" name="Picture 8" descr="Logo&#10;&#10;Description automatically generated">
            <a:extLst>
              <a:ext uri="{FF2B5EF4-FFF2-40B4-BE49-F238E27FC236}">
                <a16:creationId xmlns:a16="http://schemas.microsoft.com/office/drawing/2014/main" id="{C578A82E-E23B-4604-BFA5-15BA93F75E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833" y="105665"/>
            <a:ext cx="3173139" cy="630936"/>
          </a:xfrm>
          <a:prstGeom prst="rect">
            <a:avLst/>
          </a:prstGeom>
        </p:spPr>
      </p:pic>
      <p:sp>
        <p:nvSpPr>
          <p:cNvPr id="5" name="Title 1">
            <a:extLst>
              <a:ext uri="{FF2B5EF4-FFF2-40B4-BE49-F238E27FC236}">
                <a16:creationId xmlns:a16="http://schemas.microsoft.com/office/drawing/2014/main" id="{F41EE69F-E7B8-4AFB-9B31-9019EF3C5E7E}"/>
              </a:ext>
            </a:extLst>
          </p:cNvPr>
          <p:cNvSpPr>
            <a:spLocks noGrp="1"/>
          </p:cNvSpPr>
          <p:nvPr>
            <p:ph type="title" hasCustomPrompt="1"/>
          </p:nvPr>
        </p:nvSpPr>
        <p:spPr>
          <a:xfrm>
            <a:off x="3472541" y="0"/>
            <a:ext cx="5442859" cy="893804"/>
          </a:xfrm>
        </p:spPr>
        <p:txBody>
          <a:bodyPr>
            <a:normAutofit/>
          </a:bodyPr>
          <a:lstStyle>
            <a:lvl1pPr>
              <a:lnSpc>
                <a:spcPct val="100000"/>
              </a:lnSpc>
              <a:defRPr sz="3600">
                <a:solidFill>
                  <a:schemeClr val="tx1"/>
                </a:solidFill>
              </a:defRPr>
            </a:lvl1pPr>
          </a:lstStyle>
          <a:p>
            <a:r>
              <a:rPr lang="en-US" dirty="0"/>
              <a:t>edit Master title style</a:t>
            </a:r>
          </a:p>
        </p:txBody>
      </p:sp>
    </p:spTree>
    <p:extLst>
      <p:ext uri="{BB962C8B-B14F-4D97-AF65-F5344CB8AC3E}">
        <p14:creationId xmlns:p14="http://schemas.microsoft.com/office/powerpoint/2010/main" val="3772914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9" name="Picture 8" descr="Logo&#10;&#10;Description automatically generated">
            <a:extLst>
              <a:ext uri="{FF2B5EF4-FFF2-40B4-BE49-F238E27FC236}">
                <a16:creationId xmlns:a16="http://schemas.microsoft.com/office/drawing/2014/main" id="{C578A82E-E23B-4604-BFA5-15BA93F75E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833" y="105665"/>
            <a:ext cx="3173139" cy="630936"/>
          </a:xfrm>
          <a:prstGeom prst="rect">
            <a:avLst/>
          </a:prstGeom>
        </p:spPr>
      </p:pic>
      <p:sp>
        <p:nvSpPr>
          <p:cNvPr id="5" name="Title 1">
            <a:extLst>
              <a:ext uri="{FF2B5EF4-FFF2-40B4-BE49-F238E27FC236}">
                <a16:creationId xmlns:a16="http://schemas.microsoft.com/office/drawing/2014/main" id="{F41EE69F-E7B8-4AFB-9B31-9019EF3C5E7E}"/>
              </a:ext>
            </a:extLst>
          </p:cNvPr>
          <p:cNvSpPr>
            <a:spLocks noGrp="1"/>
          </p:cNvSpPr>
          <p:nvPr>
            <p:ph type="title" hasCustomPrompt="1"/>
          </p:nvPr>
        </p:nvSpPr>
        <p:spPr>
          <a:xfrm>
            <a:off x="3472541" y="0"/>
            <a:ext cx="5442859" cy="893804"/>
          </a:xfrm>
        </p:spPr>
        <p:txBody>
          <a:bodyPr>
            <a:normAutofit/>
          </a:bodyPr>
          <a:lstStyle>
            <a:lvl1pPr>
              <a:lnSpc>
                <a:spcPct val="100000"/>
              </a:lnSpc>
              <a:defRPr sz="3600">
                <a:solidFill>
                  <a:schemeClr val="tx1"/>
                </a:solidFill>
              </a:defRPr>
            </a:lvl1pPr>
          </a:lstStyle>
          <a:p>
            <a:r>
              <a:rPr lang="en-US" dirty="0"/>
              <a:t>edit Master title style</a:t>
            </a:r>
          </a:p>
        </p:txBody>
      </p:sp>
    </p:spTree>
    <p:extLst>
      <p:ext uri="{BB962C8B-B14F-4D97-AF65-F5344CB8AC3E}">
        <p14:creationId xmlns:p14="http://schemas.microsoft.com/office/powerpoint/2010/main" val="3953748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84045" y="693981"/>
            <a:ext cx="7410250" cy="893804"/>
          </a:xfrm>
        </p:spPr>
        <p:txBody>
          <a:bodyPr/>
          <a:lstStyle/>
          <a:p>
            <a:r>
              <a:rPr lang="en-US" dirty="0"/>
              <a:t>Click to edit Master title style</a:t>
            </a:r>
          </a:p>
        </p:txBody>
      </p:sp>
      <p:sp>
        <p:nvSpPr>
          <p:cNvPr id="3" name="Content Placeholder 2"/>
          <p:cNvSpPr>
            <a:spLocks noGrp="1"/>
          </p:cNvSpPr>
          <p:nvPr>
            <p:ph idx="1"/>
          </p:nvPr>
        </p:nvSpPr>
        <p:spPr>
          <a:xfrm>
            <a:off x="792014" y="1941246"/>
            <a:ext cx="7543801" cy="3611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smtClean="0"/>
              <a:t>12/13/2021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a:t>
            </a:fld>
            <a:endParaRPr lang="en-US" dirty="0"/>
          </a:p>
        </p:txBody>
      </p:sp>
      <p:pic>
        <p:nvPicPr>
          <p:cNvPr id="7" name="Picture 6"/>
          <p:cNvPicPr>
            <a:picLocks noChangeAspect="1"/>
          </p:cNvPicPr>
          <p:nvPr userDrawn="1"/>
        </p:nvPicPr>
        <p:blipFill rotWithShape="1">
          <a:blip r:embed="rId2"/>
          <a:srcRect r="6332" b="24138"/>
          <a:stretch/>
        </p:blipFill>
        <p:spPr>
          <a:xfrm>
            <a:off x="0" y="-24"/>
            <a:ext cx="1584029" cy="994664"/>
          </a:xfrm>
          <a:prstGeom prst="rect">
            <a:avLst/>
          </a:prstGeom>
        </p:spPr>
      </p:pic>
    </p:spTree>
    <p:extLst>
      <p:ext uri="{BB962C8B-B14F-4D97-AF65-F5344CB8AC3E}">
        <p14:creationId xmlns:p14="http://schemas.microsoft.com/office/powerpoint/2010/main" val="3626580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98921" y="61598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562655-DDCA-4969-8078-0D281DE9E89D}" type="datetimeFigureOut">
              <a:rPr lang="en-US" smtClean="0"/>
              <a:t>12/13/2021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665F-DA84-4B7D-9102-6ED482A0C5AC}" type="slidenum">
              <a:rPr lang="en-US" smtClean="0"/>
              <a:t>‹#›</a:t>
            </a:fld>
            <a:endParaRPr lang="en-US" dirty="0"/>
          </a:p>
        </p:txBody>
      </p:sp>
    </p:spTree>
    <p:extLst>
      <p:ext uri="{BB962C8B-B14F-4D97-AF65-F5344CB8AC3E}">
        <p14:creationId xmlns:p14="http://schemas.microsoft.com/office/powerpoint/2010/main" val="160502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562655-DDCA-4969-8078-0D281DE9E89D}" type="datetimeFigureOut">
              <a:rPr lang="en-US" smtClean="0"/>
              <a:t>12/13/2021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665F-DA84-4B7D-9102-6ED482A0C5AC}" type="slidenum">
              <a:rPr lang="en-US" smtClean="0"/>
              <a:t>‹#›</a:t>
            </a:fld>
            <a:endParaRPr lang="en-US" dirty="0"/>
          </a:p>
        </p:txBody>
      </p:sp>
    </p:spTree>
    <p:extLst>
      <p:ext uri="{BB962C8B-B14F-4D97-AF65-F5344CB8AC3E}">
        <p14:creationId xmlns:p14="http://schemas.microsoft.com/office/powerpoint/2010/main" val="1821795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562655-DDCA-4969-8078-0D281DE9E89D}" type="datetimeFigureOut">
              <a:rPr lang="en-US" smtClean="0"/>
              <a:t>12/13/2021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665F-DA84-4B7D-9102-6ED482A0C5AC}" type="slidenum">
              <a:rPr lang="en-US" smtClean="0"/>
              <a:t>‹#›</a:t>
            </a:fld>
            <a:endParaRPr lang="en-US" dirty="0"/>
          </a:p>
        </p:txBody>
      </p:sp>
    </p:spTree>
    <p:extLst>
      <p:ext uri="{BB962C8B-B14F-4D97-AF65-F5344CB8AC3E}">
        <p14:creationId xmlns:p14="http://schemas.microsoft.com/office/powerpoint/2010/main" val="1826426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562655-DDCA-4969-8078-0D281DE9E89D}" type="datetimeFigureOut">
              <a:rPr lang="en-US" smtClean="0"/>
              <a:t>12/13/2021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665F-DA84-4B7D-9102-6ED482A0C5AC}" type="slidenum">
              <a:rPr lang="en-US" smtClean="0"/>
              <a:t>‹#›</a:t>
            </a:fld>
            <a:endParaRPr lang="en-US" dirty="0"/>
          </a:p>
        </p:txBody>
      </p:sp>
    </p:spTree>
    <p:extLst>
      <p:ext uri="{BB962C8B-B14F-4D97-AF65-F5344CB8AC3E}">
        <p14:creationId xmlns:p14="http://schemas.microsoft.com/office/powerpoint/2010/main" val="56324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srcRect r="6332" b="24138"/>
          <a:stretch/>
        </p:blipFill>
        <p:spPr>
          <a:xfrm>
            <a:off x="0" y="-24"/>
            <a:ext cx="1584029" cy="994664"/>
          </a:xfrm>
          <a:prstGeom prst="rect">
            <a:avLst/>
          </a:prstGeom>
        </p:spPr>
      </p:pic>
    </p:spTree>
    <p:extLst>
      <p:ext uri="{BB962C8B-B14F-4D97-AF65-F5344CB8AC3E}">
        <p14:creationId xmlns:p14="http://schemas.microsoft.com/office/powerpoint/2010/main" val="2289865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0514" y="869541"/>
            <a:ext cx="8686800" cy="896112"/>
          </a:xfrm>
        </p:spPr>
        <p:txBody>
          <a:bodyPr lIns="0"/>
          <a:lstStyle/>
          <a:p>
            <a:r>
              <a:rPr lang="en-US" dirty="0"/>
              <a:t>Click to edit Master title style</a:t>
            </a:r>
          </a:p>
        </p:txBody>
      </p:sp>
      <p:sp>
        <p:nvSpPr>
          <p:cNvPr id="3" name="Content Placeholder 2"/>
          <p:cNvSpPr>
            <a:spLocks noGrp="1"/>
          </p:cNvSpPr>
          <p:nvPr>
            <p:ph idx="1"/>
          </p:nvPr>
        </p:nvSpPr>
        <p:spPr>
          <a:xfrm>
            <a:off x="228600" y="2055319"/>
            <a:ext cx="86868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Logo&#10;&#10;Description automatically generated">
            <a:extLst>
              <a:ext uri="{FF2B5EF4-FFF2-40B4-BE49-F238E27FC236}">
                <a16:creationId xmlns:a16="http://schemas.microsoft.com/office/drawing/2014/main" id="{C578A82E-E23B-4604-BFA5-15BA93F75E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833" y="105665"/>
            <a:ext cx="3173139" cy="630936"/>
          </a:xfrm>
          <a:prstGeom prst="rect">
            <a:avLst/>
          </a:prstGeom>
        </p:spPr>
      </p:pic>
    </p:spTree>
    <p:extLst>
      <p:ext uri="{BB962C8B-B14F-4D97-AF65-F5344CB8AC3E}">
        <p14:creationId xmlns:p14="http://schemas.microsoft.com/office/powerpoint/2010/main" val="80893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9578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0562655-DDCA-4969-8078-0D281DE9E89D}" type="datetimeFigureOut">
              <a:rPr lang="en-US" smtClean="0"/>
              <a:t>12/13/2021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665F-DA84-4B7D-9102-6ED482A0C5AC}" type="slidenum">
              <a:rPr lang="en-US" smtClean="0"/>
              <a:t>‹#›</a:t>
            </a:fld>
            <a:endParaRPr lang="en-US" dirty="0"/>
          </a:p>
        </p:txBody>
      </p:sp>
    </p:spTree>
    <p:extLst>
      <p:ext uri="{BB962C8B-B14F-4D97-AF65-F5344CB8AC3E}">
        <p14:creationId xmlns:p14="http://schemas.microsoft.com/office/powerpoint/2010/main" val="4294744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562655-DDCA-4969-8078-0D281DE9E89D}" type="datetimeFigureOut">
              <a:rPr lang="en-US" smtClean="0"/>
              <a:t>12/13/2021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665F-DA84-4B7D-9102-6ED482A0C5AC}" type="slidenum">
              <a:rPr lang="en-US" smtClean="0"/>
              <a:t>‹#›</a:t>
            </a:fld>
            <a:endParaRPr lang="en-US" dirty="0"/>
          </a:p>
        </p:txBody>
      </p:sp>
    </p:spTree>
    <p:extLst>
      <p:ext uri="{BB962C8B-B14F-4D97-AF65-F5344CB8AC3E}">
        <p14:creationId xmlns:p14="http://schemas.microsoft.com/office/powerpoint/2010/main" val="3964778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562655-DDCA-4969-8078-0D281DE9E89D}" type="datetimeFigureOut">
              <a:rPr lang="en-US" smtClean="0"/>
              <a:t>12/13/2021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665F-DA84-4B7D-9102-6ED482A0C5AC}" type="slidenum">
              <a:rPr lang="en-US" smtClean="0"/>
              <a:t>‹#›</a:t>
            </a:fld>
            <a:endParaRPr lang="en-US" dirty="0"/>
          </a:p>
        </p:txBody>
      </p:sp>
    </p:spTree>
    <p:extLst>
      <p:ext uri="{BB962C8B-B14F-4D97-AF65-F5344CB8AC3E}">
        <p14:creationId xmlns:p14="http://schemas.microsoft.com/office/powerpoint/2010/main" val="1741943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32630" y="2093871"/>
            <a:ext cx="7554170" cy="40322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p:cNvSpPr>
            <a:spLocks noGrp="1"/>
          </p:cNvSpPr>
          <p:nvPr>
            <p:ph type="ctrTitle"/>
          </p:nvPr>
        </p:nvSpPr>
        <p:spPr>
          <a:xfrm>
            <a:off x="1024346" y="994640"/>
            <a:ext cx="7554170" cy="821589"/>
          </a:xfrm>
        </p:spPr>
        <p:txBody>
          <a:bodyPr/>
          <a:lstStyle/>
          <a:p>
            <a:r>
              <a:rPr lang="en-US"/>
              <a:t>Click to edit Master title style</a:t>
            </a:r>
          </a:p>
        </p:txBody>
      </p:sp>
      <p:pic>
        <p:nvPicPr>
          <p:cNvPr id="4" name="Picture 3"/>
          <p:cNvPicPr>
            <a:picLocks noChangeAspect="1"/>
          </p:cNvPicPr>
          <p:nvPr userDrawn="1"/>
        </p:nvPicPr>
        <p:blipFill rotWithShape="1">
          <a:blip r:embed="rId2"/>
          <a:srcRect r="6332" b="24138"/>
          <a:stretch/>
        </p:blipFill>
        <p:spPr>
          <a:xfrm>
            <a:off x="0" y="-24"/>
            <a:ext cx="1584029" cy="994664"/>
          </a:xfrm>
          <a:prstGeom prst="rect">
            <a:avLst/>
          </a:prstGeom>
        </p:spPr>
      </p:pic>
    </p:spTree>
    <p:extLst>
      <p:ext uri="{BB962C8B-B14F-4D97-AF65-F5344CB8AC3E}">
        <p14:creationId xmlns:p14="http://schemas.microsoft.com/office/powerpoint/2010/main" val="100077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EB8DE59-BBED-4B6D-9E68-7DAE67A4DAC2}"/>
              </a:ext>
            </a:extLst>
          </p:cNvPr>
          <p:cNvSpPr>
            <a:spLocks noGrp="1"/>
          </p:cNvSpPr>
          <p:nvPr>
            <p:ph type="title" hasCustomPrompt="1"/>
          </p:nvPr>
        </p:nvSpPr>
        <p:spPr>
          <a:xfrm>
            <a:off x="3472541" y="0"/>
            <a:ext cx="5442859" cy="893804"/>
          </a:xfrm>
          <a:prstGeom prst="rect">
            <a:avLst/>
          </a:prstGeom>
        </p:spPr>
        <p:txBody>
          <a:bodyPr vert="horz" lIns="91440" tIns="45720" rIns="91440" bIns="45720" rtlCol="0" anchor="b">
            <a:normAutofit/>
          </a:bodyPr>
          <a:lstStyle>
            <a:lvl1pPr>
              <a:defRPr lang="en-US" sz="3600" spc="-50" baseline="0" dirty="0"/>
            </a:lvl1pPr>
          </a:lstStyle>
          <a:p>
            <a:pPr lvl="0">
              <a:lnSpc>
                <a:spcPct val="100000"/>
              </a:lnSpc>
            </a:pPr>
            <a:r>
              <a:rPr lang="en-US" dirty="0"/>
              <a:t>edit Master title style</a:t>
            </a:r>
          </a:p>
        </p:txBody>
      </p:sp>
    </p:spTree>
    <p:extLst>
      <p:ext uri="{BB962C8B-B14F-4D97-AF65-F5344CB8AC3E}">
        <p14:creationId xmlns:p14="http://schemas.microsoft.com/office/powerpoint/2010/main" val="3265054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4E2CC8-F4FC-4CCC-A104-09B0F4764BC3}"/>
              </a:ext>
            </a:extLst>
          </p:cNvPr>
          <p:cNvSpPr>
            <a:spLocks noGrp="1"/>
          </p:cNvSpPr>
          <p:nvPr>
            <p:ph type="dt" sz="half" idx="10"/>
          </p:nvPr>
        </p:nvSpPr>
        <p:spPr>
          <a:xfrm>
            <a:off x="628650" y="6356350"/>
            <a:ext cx="2057400" cy="365125"/>
          </a:xfrm>
          <a:prstGeom prst="rect">
            <a:avLst/>
          </a:prstGeom>
        </p:spPr>
        <p:txBody>
          <a:bodyPr/>
          <a:lstStyle/>
          <a:p>
            <a:fld id="{C7D0DAAD-A881-48C4-9936-E03E22B9E950}" type="datetimeFigureOut">
              <a:rPr lang="en-US" smtClean="0"/>
              <a:t>12/13/2021</a:t>
            </a:fld>
            <a:endParaRPr lang="en-US"/>
          </a:p>
        </p:txBody>
      </p:sp>
      <p:sp>
        <p:nvSpPr>
          <p:cNvPr id="3" name="Footer Placeholder 2">
            <a:extLst>
              <a:ext uri="{FF2B5EF4-FFF2-40B4-BE49-F238E27FC236}">
                <a16:creationId xmlns:a16="http://schemas.microsoft.com/office/drawing/2014/main" id="{1AB47530-211F-4E0B-A4A6-F3D9A06603DF}"/>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151B1EE-0B9D-4B45-BF19-069F6A614999}"/>
              </a:ext>
            </a:extLst>
          </p:cNvPr>
          <p:cNvSpPr>
            <a:spLocks noGrp="1"/>
          </p:cNvSpPr>
          <p:nvPr>
            <p:ph type="sldNum" sz="quarter" idx="12"/>
          </p:nvPr>
        </p:nvSpPr>
        <p:spPr>
          <a:xfrm>
            <a:off x="6457950" y="6356350"/>
            <a:ext cx="2057400" cy="365125"/>
          </a:xfrm>
          <a:prstGeom prst="rect">
            <a:avLst/>
          </a:prstGeom>
        </p:spPr>
        <p:txBody>
          <a:bodyPr/>
          <a:lstStyle/>
          <a:p>
            <a:fld id="{73FF4167-75F0-47F1-97F2-3A89D7E1C92E}" type="slidenum">
              <a:rPr lang="en-US" smtClean="0"/>
              <a:t>‹#›</a:t>
            </a:fld>
            <a:endParaRPr lang="en-US"/>
          </a:p>
        </p:txBody>
      </p:sp>
    </p:spTree>
    <p:extLst>
      <p:ext uri="{BB962C8B-B14F-4D97-AF65-F5344CB8AC3E}">
        <p14:creationId xmlns:p14="http://schemas.microsoft.com/office/powerpoint/2010/main" val="2851932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81E14-8F58-4BB5-99D6-AF4E29A91823}"/>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3825D64-E7C4-498D-B1F6-A87B8251BDE4}"/>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1B9462-943E-4D9B-89AF-8589917AA58D}"/>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4F94C4-61E8-49F6-855D-5DCB9E25551D}"/>
              </a:ext>
            </a:extLst>
          </p:cNvPr>
          <p:cNvSpPr>
            <a:spLocks noGrp="1"/>
          </p:cNvSpPr>
          <p:nvPr>
            <p:ph type="dt" sz="half" idx="10"/>
          </p:nvPr>
        </p:nvSpPr>
        <p:spPr>
          <a:xfrm>
            <a:off x="628650" y="6356350"/>
            <a:ext cx="2057400" cy="365125"/>
          </a:xfrm>
          <a:prstGeom prst="rect">
            <a:avLst/>
          </a:prstGeom>
        </p:spPr>
        <p:txBody>
          <a:bodyPr/>
          <a:lstStyle/>
          <a:p>
            <a:fld id="{C7D0DAAD-A881-48C4-9936-E03E22B9E950}" type="datetimeFigureOut">
              <a:rPr lang="en-US" smtClean="0"/>
              <a:t>12/13/2021</a:t>
            </a:fld>
            <a:endParaRPr lang="en-US"/>
          </a:p>
        </p:txBody>
      </p:sp>
      <p:sp>
        <p:nvSpPr>
          <p:cNvPr id="6" name="Footer Placeholder 5">
            <a:extLst>
              <a:ext uri="{FF2B5EF4-FFF2-40B4-BE49-F238E27FC236}">
                <a16:creationId xmlns:a16="http://schemas.microsoft.com/office/drawing/2014/main" id="{018E8D4F-A928-4075-9992-741CE7DE2A67}"/>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7ECCF93-B1B5-4175-94C1-52E13486E4D9}"/>
              </a:ext>
            </a:extLst>
          </p:cNvPr>
          <p:cNvSpPr>
            <a:spLocks noGrp="1"/>
          </p:cNvSpPr>
          <p:nvPr>
            <p:ph type="sldNum" sz="quarter" idx="12"/>
          </p:nvPr>
        </p:nvSpPr>
        <p:spPr>
          <a:xfrm>
            <a:off x="6457950" y="6356350"/>
            <a:ext cx="2057400" cy="365125"/>
          </a:xfrm>
          <a:prstGeom prst="rect">
            <a:avLst/>
          </a:prstGeom>
        </p:spPr>
        <p:txBody>
          <a:bodyPr/>
          <a:lstStyle/>
          <a:p>
            <a:fld id="{73FF4167-75F0-47F1-97F2-3A89D7E1C92E}" type="slidenum">
              <a:rPr lang="en-US" smtClean="0"/>
              <a:t>‹#›</a:t>
            </a:fld>
            <a:endParaRPr lang="en-US"/>
          </a:p>
        </p:txBody>
      </p:sp>
    </p:spTree>
    <p:extLst>
      <p:ext uri="{BB962C8B-B14F-4D97-AF65-F5344CB8AC3E}">
        <p14:creationId xmlns:p14="http://schemas.microsoft.com/office/powerpoint/2010/main" val="27624972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A6FE-071B-4F26-BBD2-F4BD26F0C27C}"/>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3A295D2-CC0D-4EA8-B0F5-99B19705F74B}"/>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633B30-B951-4F96-B3AD-8A0BF7D87F91}"/>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F2E539-332F-49B7-9B21-33E54985E225}"/>
              </a:ext>
            </a:extLst>
          </p:cNvPr>
          <p:cNvSpPr>
            <a:spLocks noGrp="1"/>
          </p:cNvSpPr>
          <p:nvPr>
            <p:ph type="dt" sz="half" idx="10"/>
          </p:nvPr>
        </p:nvSpPr>
        <p:spPr>
          <a:xfrm>
            <a:off x="628650" y="6356350"/>
            <a:ext cx="2057400" cy="365125"/>
          </a:xfrm>
          <a:prstGeom prst="rect">
            <a:avLst/>
          </a:prstGeom>
        </p:spPr>
        <p:txBody>
          <a:bodyPr/>
          <a:lstStyle/>
          <a:p>
            <a:fld id="{C7D0DAAD-A881-48C4-9936-E03E22B9E950}" type="datetimeFigureOut">
              <a:rPr lang="en-US" smtClean="0"/>
              <a:t>12/13/2021</a:t>
            </a:fld>
            <a:endParaRPr lang="en-US"/>
          </a:p>
        </p:txBody>
      </p:sp>
      <p:sp>
        <p:nvSpPr>
          <p:cNvPr id="6" name="Footer Placeholder 5">
            <a:extLst>
              <a:ext uri="{FF2B5EF4-FFF2-40B4-BE49-F238E27FC236}">
                <a16:creationId xmlns:a16="http://schemas.microsoft.com/office/drawing/2014/main" id="{CC63CA6A-FE86-40ED-A5A3-564C28A473CF}"/>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1018D5A-D94C-41B9-947B-1156F7F30BFE}"/>
              </a:ext>
            </a:extLst>
          </p:cNvPr>
          <p:cNvSpPr>
            <a:spLocks noGrp="1"/>
          </p:cNvSpPr>
          <p:nvPr>
            <p:ph type="sldNum" sz="quarter" idx="12"/>
          </p:nvPr>
        </p:nvSpPr>
        <p:spPr>
          <a:xfrm>
            <a:off x="6457950" y="6356350"/>
            <a:ext cx="2057400" cy="365125"/>
          </a:xfrm>
          <a:prstGeom prst="rect">
            <a:avLst/>
          </a:prstGeom>
        </p:spPr>
        <p:txBody>
          <a:bodyPr/>
          <a:lstStyle/>
          <a:p>
            <a:fld id="{73FF4167-75F0-47F1-97F2-3A89D7E1C92E}" type="slidenum">
              <a:rPr lang="en-US" smtClean="0"/>
              <a:t>‹#›</a:t>
            </a:fld>
            <a:endParaRPr lang="en-US"/>
          </a:p>
        </p:txBody>
      </p:sp>
    </p:spTree>
    <p:extLst>
      <p:ext uri="{BB962C8B-B14F-4D97-AF65-F5344CB8AC3E}">
        <p14:creationId xmlns:p14="http://schemas.microsoft.com/office/powerpoint/2010/main" val="2075774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CFC32-9408-423A-A8B8-9E9931C2434C}"/>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3E6C6B-95F6-4BA7-9C54-AD60884A2753}"/>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817A57-CC38-4F24-9335-947B518E8888}"/>
              </a:ext>
            </a:extLst>
          </p:cNvPr>
          <p:cNvSpPr>
            <a:spLocks noGrp="1"/>
          </p:cNvSpPr>
          <p:nvPr>
            <p:ph type="dt" sz="half" idx="10"/>
          </p:nvPr>
        </p:nvSpPr>
        <p:spPr>
          <a:xfrm>
            <a:off x="628650" y="6356350"/>
            <a:ext cx="2057400" cy="365125"/>
          </a:xfrm>
          <a:prstGeom prst="rect">
            <a:avLst/>
          </a:prstGeom>
        </p:spPr>
        <p:txBody>
          <a:bodyPr/>
          <a:lstStyle/>
          <a:p>
            <a:fld id="{C7D0DAAD-A881-48C4-9936-E03E22B9E950}" type="datetimeFigureOut">
              <a:rPr lang="en-US" smtClean="0"/>
              <a:t>12/13/2021</a:t>
            </a:fld>
            <a:endParaRPr lang="en-US"/>
          </a:p>
        </p:txBody>
      </p:sp>
      <p:sp>
        <p:nvSpPr>
          <p:cNvPr id="5" name="Footer Placeholder 4">
            <a:extLst>
              <a:ext uri="{FF2B5EF4-FFF2-40B4-BE49-F238E27FC236}">
                <a16:creationId xmlns:a16="http://schemas.microsoft.com/office/drawing/2014/main" id="{4FCE31EF-61B4-4719-BD6F-31195FEB9588}"/>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01246F2-66D1-43D4-BE68-CFADA3DED438}"/>
              </a:ext>
            </a:extLst>
          </p:cNvPr>
          <p:cNvSpPr>
            <a:spLocks noGrp="1"/>
          </p:cNvSpPr>
          <p:nvPr>
            <p:ph type="sldNum" sz="quarter" idx="12"/>
          </p:nvPr>
        </p:nvSpPr>
        <p:spPr>
          <a:xfrm>
            <a:off x="6457950" y="6356350"/>
            <a:ext cx="2057400" cy="365125"/>
          </a:xfrm>
          <a:prstGeom prst="rect">
            <a:avLst/>
          </a:prstGeom>
        </p:spPr>
        <p:txBody>
          <a:bodyPr/>
          <a:lstStyle/>
          <a:p>
            <a:fld id="{73FF4167-75F0-47F1-97F2-3A89D7E1C92E}" type="slidenum">
              <a:rPr lang="en-US" smtClean="0"/>
              <a:t>‹#›</a:t>
            </a:fld>
            <a:endParaRPr lang="en-US"/>
          </a:p>
        </p:txBody>
      </p:sp>
    </p:spTree>
    <p:extLst>
      <p:ext uri="{BB962C8B-B14F-4D97-AF65-F5344CB8AC3E}">
        <p14:creationId xmlns:p14="http://schemas.microsoft.com/office/powerpoint/2010/main" val="18948581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2D0E9F-FE82-48CA-BE1F-FDD59E030C68}"/>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6C6A52-DC5A-4070-9A45-92D05AF10EF6}"/>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379CBA-44C6-45A3-84E1-FCC5E1674358}"/>
              </a:ext>
            </a:extLst>
          </p:cNvPr>
          <p:cNvSpPr>
            <a:spLocks noGrp="1"/>
          </p:cNvSpPr>
          <p:nvPr>
            <p:ph type="dt" sz="half" idx="10"/>
          </p:nvPr>
        </p:nvSpPr>
        <p:spPr>
          <a:xfrm>
            <a:off x="628650" y="6356350"/>
            <a:ext cx="2057400" cy="365125"/>
          </a:xfrm>
          <a:prstGeom prst="rect">
            <a:avLst/>
          </a:prstGeom>
        </p:spPr>
        <p:txBody>
          <a:bodyPr/>
          <a:lstStyle/>
          <a:p>
            <a:fld id="{C7D0DAAD-A881-48C4-9936-E03E22B9E950}" type="datetimeFigureOut">
              <a:rPr lang="en-US" smtClean="0"/>
              <a:t>12/13/2021</a:t>
            </a:fld>
            <a:endParaRPr lang="en-US"/>
          </a:p>
        </p:txBody>
      </p:sp>
      <p:sp>
        <p:nvSpPr>
          <p:cNvPr id="5" name="Footer Placeholder 4">
            <a:extLst>
              <a:ext uri="{FF2B5EF4-FFF2-40B4-BE49-F238E27FC236}">
                <a16:creationId xmlns:a16="http://schemas.microsoft.com/office/drawing/2014/main" id="{4224845A-98BA-4AEA-A80C-1582997B47FA}"/>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DA31F16-C09E-4A6F-AD43-51F570541E5B}"/>
              </a:ext>
            </a:extLst>
          </p:cNvPr>
          <p:cNvSpPr>
            <a:spLocks noGrp="1"/>
          </p:cNvSpPr>
          <p:nvPr>
            <p:ph type="sldNum" sz="quarter" idx="12"/>
          </p:nvPr>
        </p:nvSpPr>
        <p:spPr>
          <a:xfrm>
            <a:off x="6457950" y="6356350"/>
            <a:ext cx="2057400" cy="365125"/>
          </a:xfrm>
          <a:prstGeom prst="rect">
            <a:avLst/>
          </a:prstGeom>
        </p:spPr>
        <p:txBody>
          <a:bodyPr/>
          <a:lstStyle/>
          <a:p>
            <a:fld id="{73FF4167-75F0-47F1-97F2-3A89D7E1C92E}" type="slidenum">
              <a:rPr lang="en-US" smtClean="0"/>
              <a:t>‹#›</a:t>
            </a:fld>
            <a:endParaRPr lang="en-US"/>
          </a:p>
        </p:txBody>
      </p:sp>
    </p:spTree>
    <p:extLst>
      <p:ext uri="{BB962C8B-B14F-4D97-AF65-F5344CB8AC3E}">
        <p14:creationId xmlns:p14="http://schemas.microsoft.com/office/powerpoint/2010/main" val="2932568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162366"/>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0562655-DDCA-4969-8078-0D281DE9E89D}" type="datetimeFigureOut">
              <a:rPr lang="en-US" smtClean="0"/>
              <a:t>12/13/2021</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28E6665F-DA84-4B7D-9102-6ED482A0C5AC}" type="slidenum">
              <a:rPr lang="en-US" smtClean="0"/>
              <a:t>‹#›</a:t>
            </a:fld>
            <a:endParaRPr lang="en-US" dirty="0"/>
          </a:p>
        </p:txBody>
      </p:sp>
    </p:spTree>
    <p:extLst>
      <p:ext uri="{BB962C8B-B14F-4D97-AF65-F5344CB8AC3E}">
        <p14:creationId xmlns:p14="http://schemas.microsoft.com/office/powerpoint/2010/main" val="2154040802"/>
      </p:ext>
    </p:extLst>
  </p:cSld>
  <p:clrMap bg1="lt1" tx1="dk1" bg2="lt2" tx2="dk2" accent1="accent1" accent2="accent2" accent3="accent3" accent4="accent4" accent5="accent5" accent6="accent6" hlink="hlink" folHlink="folHlink"/>
  <p:sldLayoutIdLst>
    <p:sldLayoutId id="2147484176" r:id="rId1"/>
    <p:sldLayoutId id="2147484188" r:id="rId2"/>
    <p:sldLayoutId id="2147484190" r:id="rId3"/>
    <p:sldLayoutId id="2147484191" r:id="rId4"/>
    <p:sldLayoutId id="2147484177" r:id="rId5"/>
    <p:sldLayoutId id="2147484178" r:id="rId6"/>
    <p:sldLayoutId id="2147484179" r:id="rId7"/>
    <p:sldLayoutId id="2147484180" r:id="rId8"/>
    <p:sldLayoutId id="2147484181" r:id="rId9"/>
    <p:sldLayoutId id="2147484182" r:id="rId10"/>
    <p:sldLayoutId id="2147484189" r:id="rId11"/>
    <p:sldLayoutId id="2147484183" r:id="rId12"/>
    <p:sldLayoutId id="2147484184" r:id="rId13"/>
    <p:sldLayoutId id="2147484185" r:id="rId14"/>
    <p:sldLayoutId id="2147484186" r:id="rId15"/>
    <p:sldLayoutId id="2147484187" r:id="rId16"/>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E298719-FB45-4445-B773-AA3A81A4FB39}"/>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10833" y="105665"/>
            <a:ext cx="3173139" cy="630936"/>
          </a:xfrm>
          <a:prstGeom prst="rect">
            <a:avLst/>
          </a:prstGeom>
        </p:spPr>
      </p:pic>
    </p:spTree>
    <p:extLst>
      <p:ext uri="{BB962C8B-B14F-4D97-AF65-F5344CB8AC3E}">
        <p14:creationId xmlns:p14="http://schemas.microsoft.com/office/powerpoint/2010/main" val="1934957160"/>
      </p:ext>
    </p:extLst>
  </p:cSld>
  <p:clrMap bg1="lt1" tx1="dk1" bg2="lt2" tx2="dk2" accent1="accent1" accent2="accent2" accent3="accent3" accent4="accent4" accent5="accent5" accent6="accent6" hlink="hlink" folHlink="folHlink"/>
  <p:sldLayoutIdLst>
    <p:sldLayoutId id="2147484193" r:id="rId1"/>
    <p:sldLayoutId id="2147484199" r:id="rId2"/>
    <p:sldLayoutId id="2147484200" r:id="rId3"/>
    <p:sldLayoutId id="2147484201" r:id="rId4"/>
    <p:sldLayoutId id="2147484202" r:id="rId5"/>
    <p:sldLayoutId id="214748420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jabfm.org/content/30/1/44.full#abstract-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improvingopioidcare.or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2690FC-D4D2-4AA6-959D-897089D78338}"/>
              </a:ext>
            </a:extLst>
          </p:cNvPr>
          <p:cNvSpPr>
            <a:spLocks noGrp="1"/>
          </p:cNvSpPr>
          <p:nvPr>
            <p:ph type="title"/>
          </p:nvPr>
        </p:nvSpPr>
        <p:spPr>
          <a:xfrm>
            <a:off x="3472541" y="0"/>
            <a:ext cx="5442859" cy="1371600"/>
          </a:xfrm>
        </p:spPr>
        <p:txBody>
          <a:bodyPr>
            <a:normAutofit/>
          </a:bodyPr>
          <a:lstStyle/>
          <a:p>
            <a:r>
              <a:rPr lang="en-US" sz="2800" dirty="0"/>
              <a:t>The Six Building Blocks</a:t>
            </a:r>
            <a:br>
              <a:rPr lang="en-US" sz="2800" dirty="0"/>
            </a:br>
            <a:r>
              <a:rPr lang="en-US" sz="2400" dirty="0"/>
              <a:t>A Team-Based Approach to Improving Opioid Management in Primary Care</a:t>
            </a:r>
          </a:p>
        </p:txBody>
      </p:sp>
      <p:sp>
        <p:nvSpPr>
          <p:cNvPr id="5" name="Content Placeholder 4">
            <a:extLst>
              <a:ext uri="{FF2B5EF4-FFF2-40B4-BE49-F238E27FC236}">
                <a16:creationId xmlns:a16="http://schemas.microsoft.com/office/drawing/2014/main" id="{CD3CB938-815B-438D-B2C4-892F84867FB2}"/>
              </a:ext>
            </a:extLst>
          </p:cNvPr>
          <p:cNvSpPr>
            <a:spLocks noGrp="1"/>
          </p:cNvSpPr>
          <p:nvPr>
            <p:ph idx="1"/>
          </p:nvPr>
        </p:nvSpPr>
        <p:spPr>
          <a:xfrm>
            <a:off x="228600" y="1363980"/>
            <a:ext cx="8686800" cy="4103370"/>
          </a:xfrm>
        </p:spPr>
        <p:txBody>
          <a:bodyPr numCol="2">
            <a:normAutofit fontScale="62500" lnSpcReduction="20000"/>
          </a:bodyPr>
          <a:lstStyle/>
          <a:p>
            <a:pPr marL="0" indent="0">
              <a:buNone/>
            </a:pPr>
            <a:r>
              <a:rPr lang="en-US" dirty="0"/>
              <a:t>The development team included:</a:t>
            </a:r>
          </a:p>
          <a:p>
            <a:pPr marL="0" indent="0">
              <a:buNone/>
              <a:tabLst>
                <a:tab pos="4572000" algn="l"/>
              </a:tabLst>
            </a:pPr>
            <a:r>
              <a:rPr lang="en-US" b="1" dirty="0"/>
              <a:t>Michael Parchman, MD, MPH</a:t>
            </a:r>
            <a:br>
              <a:rPr lang="en-US" dirty="0"/>
            </a:br>
            <a:r>
              <a:rPr lang="en-US" dirty="0"/>
              <a:t>Kaiser Permanente Washington Health Research Institute (KPWHRI)</a:t>
            </a:r>
          </a:p>
          <a:p>
            <a:pPr marL="0" indent="0">
              <a:buNone/>
            </a:pPr>
            <a:r>
              <a:rPr lang="en-US" b="1" dirty="0"/>
              <a:t>Laura-Mae Baldwin, MD, MPH</a:t>
            </a:r>
            <a:br>
              <a:rPr lang="en-US" dirty="0"/>
            </a:br>
            <a:r>
              <a:rPr lang="en-US" dirty="0"/>
              <a:t>University of Washington</a:t>
            </a:r>
          </a:p>
          <a:p>
            <a:pPr marL="0" indent="0">
              <a:buNone/>
            </a:pPr>
            <a:r>
              <a:rPr lang="en-US" b="1" dirty="0"/>
              <a:t>Kelly Ehrlich, MPH</a:t>
            </a:r>
            <a:br>
              <a:rPr lang="en-US" dirty="0"/>
            </a:br>
            <a:r>
              <a:rPr lang="en-US" dirty="0"/>
              <a:t>KPWHRI</a:t>
            </a:r>
          </a:p>
          <a:p>
            <a:pPr marL="0" indent="0">
              <a:buNone/>
            </a:pPr>
            <a:r>
              <a:rPr lang="en-US" b="1" dirty="0"/>
              <a:t>Nicole Ide, MPH</a:t>
            </a:r>
            <a:br>
              <a:rPr lang="en-US" dirty="0"/>
            </a:br>
            <a:r>
              <a:rPr lang="en-US" dirty="0"/>
              <a:t>University of Washington </a:t>
            </a:r>
          </a:p>
          <a:p>
            <a:pPr marL="0" indent="0">
              <a:buNone/>
            </a:pPr>
            <a:r>
              <a:rPr lang="en-US" b="1" dirty="0"/>
              <a:t>Brooke Ike, MPH</a:t>
            </a:r>
            <a:br>
              <a:rPr lang="en-US" dirty="0"/>
            </a:br>
            <a:r>
              <a:rPr lang="en-US" dirty="0"/>
              <a:t>University of Washington</a:t>
            </a:r>
          </a:p>
          <a:p>
            <a:pPr marL="0" indent="0">
              <a:buNone/>
            </a:pPr>
            <a:r>
              <a:rPr lang="en-US" b="1" dirty="0"/>
              <a:t>Doug Kane, MS</a:t>
            </a:r>
            <a:br>
              <a:rPr lang="en-US" dirty="0"/>
            </a:br>
            <a:r>
              <a:rPr lang="en-US" dirty="0"/>
              <a:t>KPWHRI</a:t>
            </a:r>
          </a:p>
          <a:p>
            <a:pPr marL="0" indent="0">
              <a:buNone/>
            </a:pPr>
            <a:endParaRPr lang="en-US" dirty="0"/>
          </a:p>
          <a:p>
            <a:pPr marL="0" indent="0">
              <a:buNone/>
            </a:pPr>
            <a:endParaRPr lang="en-US" b="1" dirty="0"/>
          </a:p>
          <a:p>
            <a:pPr marL="0" indent="0">
              <a:buNone/>
            </a:pPr>
            <a:r>
              <a:rPr lang="en-US" b="1" dirty="0"/>
              <a:t>Rob Penfold, PhD</a:t>
            </a:r>
            <a:br>
              <a:rPr lang="en-US" dirty="0"/>
            </a:br>
            <a:r>
              <a:rPr lang="en-US" dirty="0"/>
              <a:t>KPWHRI</a:t>
            </a:r>
          </a:p>
          <a:p>
            <a:pPr marL="0" indent="0">
              <a:buNone/>
            </a:pPr>
            <a:r>
              <a:rPr lang="en-US" b="1" dirty="0"/>
              <a:t>Kari Stephens, PhD</a:t>
            </a:r>
            <a:br>
              <a:rPr lang="en-US" dirty="0"/>
            </a:br>
            <a:r>
              <a:rPr lang="en-US" dirty="0"/>
              <a:t>University of Washington </a:t>
            </a:r>
          </a:p>
          <a:p>
            <a:pPr marL="0" indent="0">
              <a:buNone/>
            </a:pPr>
            <a:r>
              <a:rPr lang="en-US" b="1" dirty="0"/>
              <a:t>Mark Stephens, MA</a:t>
            </a:r>
            <a:br>
              <a:rPr lang="en-US" dirty="0"/>
            </a:br>
            <a:r>
              <a:rPr lang="en-US" dirty="0"/>
              <a:t>Change Management Consulting</a:t>
            </a:r>
          </a:p>
          <a:p>
            <a:pPr marL="0" indent="0">
              <a:buNone/>
            </a:pPr>
            <a:r>
              <a:rPr lang="en-US" b="1" dirty="0"/>
              <a:t>David Tauben, MD</a:t>
            </a:r>
            <a:br>
              <a:rPr lang="en-US" dirty="0"/>
            </a:br>
            <a:r>
              <a:rPr lang="en-US" dirty="0"/>
              <a:t>University of Washington</a:t>
            </a:r>
          </a:p>
          <a:p>
            <a:pPr marL="0" indent="0">
              <a:buNone/>
            </a:pPr>
            <a:r>
              <a:rPr lang="en-US" b="1" dirty="0"/>
              <a:t>Nicole Van Borkulo, MEd</a:t>
            </a:r>
            <a:br>
              <a:rPr lang="en-US" dirty="0"/>
            </a:br>
            <a:r>
              <a:rPr lang="en-US" dirty="0"/>
              <a:t>KPWHRI</a:t>
            </a:r>
          </a:p>
          <a:p>
            <a:pPr marL="0" indent="0">
              <a:buNone/>
            </a:pPr>
            <a:r>
              <a:rPr lang="en-US" b="1" dirty="0"/>
              <a:t>Michael Von Korff, ScD</a:t>
            </a:r>
            <a:br>
              <a:rPr lang="en-US" dirty="0"/>
            </a:br>
            <a:r>
              <a:rPr lang="en-US" dirty="0"/>
              <a:t>KPWHRI</a:t>
            </a:r>
          </a:p>
          <a:p>
            <a:endParaRPr lang="en-US" dirty="0"/>
          </a:p>
        </p:txBody>
      </p:sp>
      <p:sp>
        <p:nvSpPr>
          <p:cNvPr id="12" name="Content Placeholder 4">
            <a:extLst>
              <a:ext uri="{FF2B5EF4-FFF2-40B4-BE49-F238E27FC236}">
                <a16:creationId xmlns:a16="http://schemas.microsoft.com/office/drawing/2014/main" id="{16015111-6EE6-4C93-9B50-5BFEFEBC84AD}"/>
              </a:ext>
            </a:extLst>
          </p:cNvPr>
          <p:cNvSpPr txBox="1">
            <a:spLocks/>
          </p:cNvSpPr>
          <p:nvPr/>
        </p:nvSpPr>
        <p:spPr>
          <a:xfrm>
            <a:off x="228600" y="5467350"/>
            <a:ext cx="8686800" cy="506730"/>
          </a:xfrm>
          <a:prstGeom prst="rect">
            <a:avLst/>
          </a:prstGeom>
        </p:spPr>
        <p:txBody>
          <a:bodyPr vert="horz" lIns="0" tIns="45720" rIns="0" bIns="45720" numCol="2" rtlCol="0">
            <a:normAutofit fontScale="77500" lnSpcReduction="20000"/>
          </a:bodyPr>
          <a:lstStyle>
            <a:lvl1pPr marL="91440" indent="-91440" algn="l" defTabSz="914400" rtl="0" eaLnBrk="1" latinLnBrk="0" hangingPunct="1">
              <a:lnSpc>
                <a:spcPct val="100000"/>
              </a:lnSpc>
              <a:spcBef>
                <a:spcPts val="200"/>
              </a:spcBef>
              <a:spcAft>
                <a:spcPts val="600"/>
              </a:spcAft>
              <a:buClr>
                <a:schemeClr val="accent1"/>
              </a:buClr>
              <a:buSzPct val="100000"/>
              <a:buFont typeface="Calibri" panose="020F0502020204030204" pitchFamily="34" charset="0"/>
              <a:buChar char=" "/>
              <a:defRPr sz="4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Arial" panose="020B0604020202020204" pitchFamily="34" charset="0"/>
              <a:buChar char="•"/>
              <a:defRPr sz="36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Calibri" pitchFamily="34" charset="0"/>
              <a:buChar char="◦"/>
              <a:defRPr sz="36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36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
                <a:schemeClr val="accent1"/>
              </a:buClr>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dirty="0"/>
          </a:p>
        </p:txBody>
      </p:sp>
      <p:sp>
        <p:nvSpPr>
          <p:cNvPr id="14" name="TextBox 13">
            <a:extLst>
              <a:ext uri="{FF2B5EF4-FFF2-40B4-BE49-F238E27FC236}">
                <a16:creationId xmlns:a16="http://schemas.microsoft.com/office/drawing/2014/main" id="{81EE14FB-2FA6-4FFF-A07E-A39891F26056}"/>
              </a:ext>
            </a:extLst>
          </p:cNvPr>
          <p:cNvSpPr txBox="1"/>
          <p:nvPr/>
        </p:nvSpPr>
        <p:spPr>
          <a:xfrm>
            <a:off x="228600" y="5467350"/>
            <a:ext cx="8686800" cy="830997"/>
          </a:xfrm>
          <a:prstGeom prst="rect">
            <a:avLst/>
          </a:prstGeom>
          <a:noFill/>
        </p:spPr>
        <p:txBody>
          <a:bodyPr wrap="square">
            <a:spAutoFit/>
          </a:bodyPr>
          <a:lstStyle/>
          <a:p>
            <a:r>
              <a:rPr lang="en-US" sz="1200" dirty="0"/>
              <a:t>This work was funded by the Agency for Healthcare Research &amp; Quality (R18HS023750), and the National Center For Advancing Translational Sciences of the National Institutes of Health (UL1TR000423). Additional funding comes from a WA OCH subcontract and a WA DOH subcontract (HED23124) of Cooperative U17CE002734, funded by the CDC. Its contents are solely the responsibility of the authors and do not necessarily represent the official views of CDC or the WA State Department of Health.</a:t>
            </a:r>
          </a:p>
        </p:txBody>
      </p:sp>
    </p:spTree>
    <p:extLst>
      <p:ext uri="{BB962C8B-B14F-4D97-AF65-F5344CB8AC3E}">
        <p14:creationId xmlns:p14="http://schemas.microsoft.com/office/powerpoint/2010/main" val="3514480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a:bodyPr>
          <a:lstStyle/>
          <a:p>
            <a:pPr marL="457200" indent="-228600" fontAlgn="ctr">
              <a:buFont typeface="Arial" panose="020B0604020202020204" pitchFamily="34" charset="0"/>
              <a:buChar char="•"/>
            </a:pPr>
            <a:r>
              <a:rPr lang="en-US" sz="2800" dirty="0"/>
              <a:t>Overview of the Six Building Blocks program</a:t>
            </a:r>
          </a:p>
          <a:p>
            <a:pPr marL="457200" indent="-228600" fontAlgn="ctr">
              <a:buFont typeface="Arial" panose="020B0604020202020204" pitchFamily="34" charset="0"/>
              <a:buChar char="•"/>
            </a:pPr>
            <a:r>
              <a:rPr lang="en-US" sz="2800" dirty="0"/>
              <a:t>Why is this program important to us? </a:t>
            </a:r>
          </a:p>
          <a:p>
            <a:pPr marL="457200" indent="-228600" fontAlgn="ctr">
              <a:buFont typeface="Arial" panose="020B0604020202020204" pitchFamily="34" charset="0"/>
              <a:buChar char="•"/>
            </a:pPr>
            <a:r>
              <a:rPr lang="en-US" sz="2800" dirty="0"/>
              <a:t>Small group discussions of our clinic’s current approach to long-term opioid management and priorities for change</a:t>
            </a:r>
          </a:p>
          <a:p>
            <a:pPr marL="457200" indent="-228600" fontAlgn="ctr">
              <a:buFont typeface="Arial" panose="020B0604020202020204" pitchFamily="34" charset="0"/>
              <a:buChar char="•"/>
            </a:pPr>
            <a:r>
              <a:rPr lang="en-US" sz="2800" dirty="0"/>
              <a:t>Program next steps and how you can help</a:t>
            </a:r>
          </a:p>
          <a:p>
            <a:pPr marL="0" indent="0">
              <a:buNone/>
            </a:pPr>
            <a:endParaRPr lang="en-US" dirty="0"/>
          </a:p>
        </p:txBody>
      </p:sp>
      <p:sp>
        <p:nvSpPr>
          <p:cNvPr id="6" name="Title 5"/>
          <p:cNvSpPr>
            <a:spLocks noGrp="1"/>
          </p:cNvSpPr>
          <p:nvPr>
            <p:ph type="title"/>
          </p:nvPr>
        </p:nvSpPr>
        <p:spPr/>
        <p:txBody>
          <a:bodyPr>
            <a:normAutofit/>
          </a:bodyPr>
          <a:lstStyle/>
          <a:p>
            <a:pPr>
              <a:lnSpc>
                <a:spcPct val="100000"/>
              </a:lnSpc>
            </a:pPr>
            <a:r>
              <a:rPr lang="en-US" sz="3600" dirty="0">
                <a:solidFill>
                  <a:schemeClr val="tx1"/>
                </a:solidFill>
              </a:rPr>
              <a:t>Agenda</a:t>
            </a:r>
          </a:p>
        </p:txBody>
      </p:sp>
    </p:spTree>
    <p:extLst>
      <p:ext uri="{BB962C8B-B14F-4D97-AF65-F5344CB8AC3E}">
        <p14:creationId xmlns:p14="http://schemas.microsoft.com/office/powerpoint/2010/main" val="2281360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quot;115&quot; Americans die every day from an opioid overdo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040" y="0"/>
            <a:ext cx="8249393" cy="69154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895386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579DAE-C141-48DB-810E-C070C3008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02FD90C3-6350-4D5B-9738-6E94EDF30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043" y="457200"/>
            <a:ext cx="8455914"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2049" y="521208"/>
            <a:ext cx="8359902"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stretch>
            <a:fillRect/>
          </a:stretch>
        </p:blipFill>
        <p:spPr>
          <a:xfrm>
            <a:off x="2523707" y="719847"/>
            <a:ext cx="3924434" cy="5397296"/>
          </a:xfrm>
          <a:prstGeom prst="rect">
            <a:avLst/>
          </a:prstGeom>
        </p:spPr>
      </p:pic>
    </p:spTree>
    <p:extLst>
      <p:ext uri="{BB962C8B-B14F-4D97-AF65-F5344CB8AC3E}">
        <p14:creationId xmlns:p14="http://schemas.microsoft.com/office/powerpoint/2010/main" val="584285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579DAE-C141-48DB-810E-C070C3008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02FD90C3-6350-4D5B-9738-6E94EDF30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043" y="457200"/>
            <a:ext cx="8455914"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2049" y="521208"/>
            <a:ext cx="8359902"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2876" y="905933"/>
            <a:ext cx="3802250" cy="5039728"/>
          </a:xfrm>
          <a:prstGeom prst="rect">
            <a:avLst/>
          </a:prstGeom>
        </p:spPr>
      </p:pic>
    </p:spTree>
    <p:extLst>
      <p:ext uri="{BB962C8B-B14F-4D97-AF65-F5344CB8AC3E}">
        <p14:creationId xmlns:p14="http://schemas.microsoft.com/office/powerpoint/2010/main" val="1826944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p:cNvGraphicFramePr>
            <a:graphicFrameLocks noGrp="1"/>
          </p:cNvGraphicFramePr>
          <p:nvPr>
            <p:ph idx="1"/>
            <p:extLst>
              <p:ext uri="{D42A27DB-BD31-4B8C-83A1-F6EECF244321}">
                <p14:modId xmlns:p14="http://schemas.microsoft.com/office/powerpoint/2010/main" val="4210816870"/>
              </p:ext>
            </p:extLst>
          </p:nvPr>
        </p:nvGraphicFramePr>
        <p:xfrm>
          <a:off x="228600" y="1371600"/>
          <a:ext cx="86868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normAutofit/>
          </a:bodyPr>
          <a:lstStyle/>
          <a:p>
            <a:r>
              <a:rPr lang="en-US" sz="3600" dirty="0"/>
              <a:t>Opioid Overdose Risk</a:t>
            </a:r>
          </a:p>
        </p:txBody>
      </p:sp>
      <p:sp>
        <p:nvSpPr>
          <p:cNvPr id="5" name="TextBox 4"/>
          <p:cNvSpPr txBox="1"/>
          <p:nvPr/>
        </p:nvSpPr>
        <p:spPr>
          <a:xfrm>
            <a:off x="5791200" y="6028944"/>
            <a:ext cx="3352800" cy="323165"/>
          </a:xfrm>
          <a:prstGeom prst="rect">
            <a:avLst/>
          </a:prstGeom>
          <a:noFill/>
        </p:spPr>
        <p:txBody>
          <a:bodyPr wrap="square" rtlCol="0">
            <a:spAutoFit/>
          </a:bodyPr>
          <a:lstStyle/>
          <a:p>
            <a:pPr algn="r"/>
            <a:r>
              <a:rPr lang="en-US" sz="1500" dirty="0"/>
              <a:t>Dunn et al Ann Intern Med 2010</a:t>
            </a:r>
          </a:p>
        </p:txBody>
      </p:sp>
    </p:spTree>
    <p:extLst>
      <p:ext uri="{BB962C8B-B14F-4D97-AF65-F5344CB8AC3E}">
        <p14:creationId xmlns:p14="http://schemas.microsoft.com/office/powerpoint/2010/main" val="492651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228600" indent="0">
              <a:buNone/>
            </a:pPr>
            <a:r>
              <a:rPr lang="en-US" sz="2800" dirty="0">
                <a:solidFill>
                  <a:schemeClr val="tx1"/>
                </a:solidFill>
              </a:rPr>
              <a:t>Top five medicines prescribed in the U.S. in 2016 were:</a:t>
            </a:r>
            <a:endParaRPr lang="en-US" sz="2800" dirty="0"/>
          </a:p>
          <a:p>
            <a:pPr marL="457200" indent="-228600">
              <a:buFont typeface="Arial" panose="020B0604020202020204" pitchFamily="34" charset="0"/>
              <a:buChar char="•"/>
            </a:pPr>
            <a:r>
              <a:rPr lang="en-US" sz="2800" dirty="0"/>
              <a:t>Levothyroxine (123 million Rx)</a:t>
            </a:r>
          </a:p>
          <a:p>
            <a:pPr marL="457200" indent="-228600">
              <a:buFont typeface="Arial" panose="020B0604020202020204" pitchFamily="34" charset="0"/>
              <a:buChar char="•"/>
            </a:pPr>
            <a:r>
              <a:rPr lang="en-US" sz="2800" dirty="0"/>
              <a:t>Lisinopril (110 million)</a:t>
            </a:r>
          </a:p>
          <a:p>
            <a:pPr marL="457200" indent="-228600">
              <a:buFont typeface="Arial" panose="020B0604020202020204" pitchFamily="34" charset="0"/>
              <a:buChar char="•"/>
            </a:pPr>
            <a:r>
              <a:rPr lang="en-US" sz="2800" dirty="0"/>
              <a:t>Atorvastatin (106 million)</a:t>
            </a:r>
          </a:p>
          <a:p>
            <a:pPr marL="457200" indent="-228600">
              <a:buFont typeface="Arial" panose="020B0604020202020204" pitchFamily="34" charset="0"/>
              <a:buChar char="•"/>
            </a:pPr>
            <a:r>
              <a:rPr lang="en-US" sz="2800" b="1" dirty="0">
                <a:solidFill>
                  <a:srgbClr val="FF0000"/>
                </a:solidFill>
              </a:rPr>
              <a:t>Hydrocodone/acetaminophen (90 Million)</a:t>
            </a:r>
          </a:p>
          <a:p>
            <a:pPr marL="457200" indent="-228600">
              <a:buFont typeface="Arial" panose="020B0604020202020204" pitchFamily="34" charset="0"/>
              <a:buChar char="•"/>
            </a:pPr>
            <a:r>
              <a:rPr lang="en-US" sz="2800" dirty="0"/>
              <a:t>Metoprolol (88 million)</a:t>
            </a:r>
          </a:p>
        </p:txBody>
      </p:sp>
    </p:spTree>
    <p:extLst>
      <p:ext uri="{BB962C8B-B14F-4D97-AF65-F5344CB8AC3E}">
        <p14:creationId xmlns:p14="http://schemas.microsoft.com/office/powerpoint/2010/main" val="3096248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Footer Placeholder 3"/>
          <p:cNvSpPr>
            <a:spLocks noGrp="1"/>
          </p:cNvSpPr>
          <p:nvPr>
            <p:ph type="ftr" sz="quarter" idx="4294967295"/>
          </p:nvPr>
        </p:nvSpPr>
        <p:spPr bwMode="auto">
          <a:xfrm>
            <a:off x="5527675" y="6459538"/>
            <a:ext cx="3616325"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numCol="1" anchorCtr="0" compatLnSpc="1">
            <a:prstTxWarp prst="textNoShape">
              <a:avLst/>
            </a:prstTxWarp>
          </a:bodyPr>
          <a:lstStyle>
            <a:lvl1pPr>
              <a:defRPr sz="2400">
                <a:solidFill>
                  <a:schemeClr val="tx1"/>
                </a:solidFill>
                <a:latin typeface="Arial" charset="0"/>
                <a:ea typeface="ＭＳ Ｐゴシック" charset="0"/>
              </a:defRPr>
            </a:lvl1pPr>
            <a:lvl2pPr>
              <a:defRPr sz="2100">
                <a:solidFill>
                  <a:schemeClr val="tx1"/>
                </a:solidFill>
                <a:latin typeface="Arial" charset="0"/>
                <a:ea typeface="ＭＳ Ｐゴシック" charset="0"/>
              </a:defRPr>
            </a:lvl2pPr>
            <a:lvl3pPr>
              <a:defRPr sz="1800">
                <a:solidFill>
                  <a:schemeClr val="tx1"/>
                </a:solidFill>
                <a:latin typeface="Arial" charset="0"/>
                <a:ea typeface="ＭＳ Ｐゴシック" charset="0"/>
              </a:defRPr>
            </a:lvl3pPr>
            <a:lvl4pPr>
              <a:defRPr sz="1500">
                <a:solidFill>
                  <a:schemeClr val="tx1"/>
                </a:solidFill>
                <a:latin typeface="Arial" charset="0"/>
                <a:ea typeface="ＭＳ Ｐゴシック" charset="0"/>
              </a:defRPr>
            </a:lvl4pPr>
            <a:lvl5pPr>
              <a:defRPr sz="1500">
                <a:solidFill>
                  <a:schemeClr val="tx1"/>
                </a:solidFill>
                <a:latin typeface="Arial" charset="0"/>
                <a:ea typeface="ＭＳ Ｐゴシック" charset="0"/>
              </a:defRPr>
            </a:lvl5pPr>
            <a:lvl6pPr eaLnBrk="0" hangingPunct="0">
              <a:defRPr sz="1500">
                <a:solidFill>
                  <a:schemeClr val="tx1"/>
                </a:solidFill>
                <a:latin typeface="Arial" charset="0"/>
                <a:ea typeface="ＭＳ Ｐゴシック" charset="0"/>
              </a:defRPr>
            </a:lvl6pPr>
            <a:lvl7pPr eaLnBrk="0" hangingPunct="0">
              <a:defRPr sz="1500">
                <a:solidFill>
                  <a:schemeClr val="tx1"/>
                </a:solidFill>
                <a:latin typeface="Arial" charset="0"/>
                <a:ea typeface="ＭＳ Ｐゴシック" charset="0"/>
              </a:defRPr>
            </a:lvl7pPr>
            <a:lvl8pPr eaLnBrk="0" hangingPunct="0">
              <a:defRPr sz="1500">
                <a:solidFill>
                  <a:schemeClr val="tx1"/>
                </a:solidFill>
                <a:latin typeface="Arial" charset="0"/>
                <a:ea typeface="ＭＳ Ｐゴシック" charset="0"/>
              </a:defRPr>
            </a:lvl8pPr>
            <a:lvl9pPr eaLnBrk="0" hangingPunct="0">
              <a:defRPr sz="1500">
                <a:solidFill>
                  <a:schemeClr val="tx1"/>
                </a:solidFill>
                <a:latin typeface="Arial" charset="0"/>
                <a:ea typeface="ＭＳ Ｐゴシック" charset="0"/>
              </a:defRPr>
            </a:lvl9pPr>
          </a:lstStyle>
          <a:p>
            <a:pPr>
              <a:defRPr/>
            </a:pPr>
            <a:endParaRPr lang="en-US" sz="1050" dirty="0">
              <a:latin typeface="Arial"/>
              <a:cs typeface="Arial"/>
            </a:endParaRPr>
          </a:p>
          <a:p>
            <a:pPr>
              <a:defRPr/>
            </a:pPr>
            <a:endParaRPr lang="en-US" sz="1050" dirty="0">
              <a:latin typeface="Arial"/>
              <a:cs typeface="Arial"/>
            </a:endParaRPr>
          </a:p>
        </p:txBody>
      </p:sp>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371" y="1823111"/>
            <a:ext cx="6883257" cy="37666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itle 1"/>
          <p:cNvSpPr txBox="1">
            <a:spLocks/>
          </p:cNvSpPr>
          <p:nvPr/>
        </p:nvSpPr>
        <p:spPr>
          <a:xfrm>
            <a:off x="342134" y="466719"/>
            <a:ext cx="8459730" cy="1254369"/>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nSpc>
                <a:spcPct val="100000"/>
              </a:lnSpc>
              <a:defRPr/>
            </a:pPr>
            <a:r>
              <a:rPr lang="en-US" sz="2000" dirty="0">
                <a:solidFill>
                  <a:schemeClr val="tx1"/>
                </a:solidFill>
                <a:latin typeface="+mn-lt"/>
              </a:rPr>
              <a:t>The Six Building Blocks derive from observations of approaches taken among 20 primary care practices across the U.S. that were identified as having exemplar, team-based workforce innovations.</a:t>
            </a:r>
            <a:endParaRPr lang="en-US" sz="2000" dirty="0">
              <a:solidFill>
                <a:schemeClr val="tx1"/>
              </a:solidFill>
              <a:latin typeface="+mn-lt"/>
              <a:cs typeface="Arial"/>
            </a:endParaRPr>
          </a:p>
        </p:txBody>
      </p:sp>
      <p:sp>
        <p:nvSpPr>
          <p:cNvPr id="9" name="TextBox 8">
            <a:extLst>
              <a:ext uri="{FF2B5EF4-FFF2-40B4-BE49-F238E27FC236}">
                <a16:creationId xmlns:a16="http://schemas.microsoft.com/office/drawing/2014/main" id="{85C3785B-AD71-44A7-AA31-98E6D2746824}"/>
              </a:ext>
            </a:extLst>
          </p:cNvPr>
          <p:cNvSpPr txBox="1"/>
          <p:nvPr/>
        </p:nvSpPr>
        <p:spPr>
          <a:xfrm>
            <a:off x="920900" y="5793827"/>
            <a:ext cx="8705589" cy="461665"/>
          </a:xfrm>
          <a:prstGeom prst="rect">
            <a:avLst/>
          </a:prstGeom>
          <a:noFill/>
        </p:spPr>
        <p:txBody>
          <a:bodyPr wrap="square" rtlCol="0">
            <a:spAutoFit/>
          </a:bodyPr>
          <a:lstStyle/>
          <a:p>
            <a:pPr>
              <a:defRPr/>
            </a:pPr>
            <a:r>
              <a:rPr lang="en-US" sz="1200" dirty="0"/>
              <a:t>Learning from Effective Ambulatory Practices (LEAP) study: </a:t>
            </a:r>
            <a:r>
              <a:rPr lang="en-US" sz="1200" dirty="0">
                <a:hlinkClick r:id="rId4"/>
              </a:rPr>
              <a:t>http://www.jabfm.org/content/30/1/44.full#abstract-1</a:t>
            </a:r>
            <a:r>
              <a:rPr lang="en-US" sz="1200" dirty="0"/>
              <a:t> </a:t>
            </a:r>
          </a:p>
          <a:p>
            <a:pPr>
              <a:defRPr/>
            </a:pPr>
            <a:r>
              <a:rPr lang="en-US" sz="1200" dirty="0"/>
              <a:t>  </a:t>
            </a:r>
            <a:endParaRPr lang="en-US" sz="1200" dirty="0">
              <a:cs typeface="Arial"/>
            </a:endParaRPr>
          </a:p>
        </p:txBody>
      </p:sp>
    </p:spTree>
    <p:extLst>
      <p:ext uri="{BB962C8B-B14F-4D97-AF65-F5344CB8AC3E}">
        <p14:creationId xmlns:p14="http://schemas.microsoft.com/office/powerpoint/2010/main" val="3653004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Footer Placeholder 3"/>
          <p:cNvSpPr>
            <a:spLocks noGrp="1"/>
          </p:cNvSpPr>
          <p:nvPr>
            <p:ph type="ftr" sz="quarter" idx="4294967295"/>
          </p:nvPr>
        </p:nvSpPr>
        <p:spPr bwMode="auto">
          <a:xfrm>
            <a:off x="0" y="5624513"/>
            <a:ext cx="1600200" cy="27463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numCol="1" anchorCtr="0" compatLnSpc="1">
            <a:prstTxWarp prst="textNoShape">
              <a:avLst/>
            </a:prstTxWarp>
          </a:bodyPr>
          <a:lstStyle>
            <a:lvl1pPr>
              <a:defRPr sz="2400">
                <a:solidFill>
                  <a:schemeClr val="tx1"/>
                </a:solidFill>
                <a:latin typeface="Arial" charset="0"/>
                <a:ea typeface="ＭＳ Ｐゴシック" charset="0"/>
              </a:defRPr>
            </a:lvl1pPr>
            <a:lvl2pPr>
              <a:defRPr sz="2100">
                <a:solidFill>
                  <a:schemeClr val="tx1"/>
                </a:solidFill>
                <a:latin typeface="Arial" charset="0"/>
                <a:ea typeface="ＭＳ Ｐゴシック" charset="0"/>
              </a:defRPr>
            </a:lvl2pPr>
            <a:lvl3pPr>
              <a:defRPr sz="1800">
                <a:solidFill>
                  <a:schemeClr val="tx1"/>
                </a:solidFill>
                <a:latin typeface="Arial" charset="0"/>
                <a:ea typeface="ＭＳ Ｐゴシック" charset="0"/>
              </a:defRPr>
            </a:lvl3pPr>
            <a:lvl4pPr>
              <a:defRPr sz="1500">
                <a:solidFill>
                  <a:schemeClr val="tx1"/>
                </a:solidFill>
                <a:latin typeface="Arial" charset="0"/>
                <a:ea typeface="ＭＳ Ｐゴシック" charset="0"/>
              </a:defRPr>
            </a:lvl4pPr>
            <a:lvl5pPr>
              <a:defRPr sz="1500">
                <a:solidFill>
                  <a:schemeClr val="tx1"/>
                </a:solidFill>
                <a:latin typeface="Arial" charset="0"/>
                <a:ea typeface="ＭＳ Ｐゴシック" charset="0"/>
              </a:defRPr>
            </a:lvl5pPr>
            <a:lvl6pPr eaLnBrk="0" hangingPunct="0">
              <a:defRPr sz="1500">
                <a:solidFill>
                  <a:schemeClr val="tx1"/>
                </a:solidFill>
                <a:latin typeface="Arial" charset="0"/>
                <a:ea typeface="ＭＳ Ｐゴシック" charset="0"/>
              </a:defRPr>
            </a:lvl6pPr>
            <a:lvl7pPr eaLnBrk="0" hangingPunct="0">
              <a:defRPr sz="1500">
                <a:solidFill>
                  <a:schemeClr val="tx1"/>
                </a:solidFill>
                <a:latin typeface="Arial" charset="0"/>
                <a:ea typeface="ＭＳ Ｐゴシック" charset="0"/>
              </a:defRPr>
            </a:lvl7pPr>
            <a:lvl8pPr eaLnBrk="0" hangingPunct="0">
              <a:defRPr sz="1500">
                <a:solidFill>
                  <a:schemeClr val="tx1"/>
                </a:solidFill>
                <a:latin typeface="Arial" charset="0"/>
                <a:ea typeface="ＭＳ Ｐゴシック" charset="0"/>
              </a:defRPr>
            </a:lvl8pPr>
            <a:lvl9pPr eaLnBrk="0" hangingPunct="0">
              <a:defRPr sz="1500">
                <a:solidFill>
                  <a:schemeClr val="tx1"/>
                </a:solidFill>
                <a:latin typeface="Arial" charset="0"/>
                <a:ea typeface="ＭＳ Ｐゴシック" charset="0"/>
              </a:defRPr>
            </a:lvl9pPr>
          </a:lstStyle>
          <a:p>
            <a:pPr>
              <a:defRPr/>
            </a:pPr>
            <a:endParaRPr lang="en-US" sz="1050" dirty="0">
              <a:latin typeface="Arial"/>
              <a:cs typeface="Arial"/>
            </a:endParaRPr>
          </a:p>
          <a:p>
            <a:pPr>
              <a:defRPr/>
            </a:pPr>
            <a:endParaRPr lang="en-US" sz="1050" dirty="0">
              <a:latin typeface="Arial"/>
              <a:cs typeface="Arial"/>
            </a:endParaRPr>
          </a:p>
        </p:txBody>
      </p:sp>
      <p:sp>
        <p:nvSpPr>
          <p:cNvPr id="8" name="Title 5"/>
          <p:cNvSpPr txBox="1">
            <a:spLocks/>
          </p:cNvSpPr>
          <p:nvPr/>
        </p:nvSpPr>
        <p:spPr>
          <a:xfrm>
            <a:off x="507908" y="856466"/>
            <a:ext cx="8128183" cy="1121091"/>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2000" dirty="0">
                <a:solidFill>
                  <a:schemeClr val="tx1"/>
                </a:solidFill>
                <a:latin typeface="+mn-lt"/>
              </a:rPr>
              <a:t>Learnings from these practices were organized into the Six Building Blocks of Safer Opioid Management and published in the Journal of American Board Family Medicine in February 2017.</a:t>
            </a: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6228" y="2124537"/>
            <a:ext cx="5171544" cy="41136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44253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b="49762"/>
          <a:stretch/>
        </p:blipFill>
        <p:spPr>
          <a:xfrm>
            <a:off x="422275" y="1394460"/>
            <a:ext cx="8299450" cy="4069080"/>
          </a:xfrm>
          <a:prstGeom prst="rect">
            <a:avLst/>
          </a:prstGeom>
        </p:spPr>
      </p:pic>
      <p:sp>
        <p:nvSpPr>
          <p:cNvPr id="2" name="Title 1"/>
          <p:cNvSpPr>
            <a:spLocks noGrp="1"/>
          </p:cNvSpPr>
          <p:nvPr>
            <p:ph type="title"/>
          </p:nvPr>
        </p:nvSpPr>
        <p:spPr/>
        <p:txBody>
          <a:bodyPr>
            <a:normAutofit/>
          </a:bodyPr>
          <a:lstStyle/>
          <a:p>
            <a:r>
              <a:rPr lang="en-US" sz="3600" dirty="0"/>
              <a:t>The Six Building Blocks</a:t>
            </a:r>
          </a:p>
        </p:txBody>
      </p:sp>
    </p:spTree>
    <p:extLst>
      <p:ext uri="{BB962C8B-B14F-4D97-AF65-F5344CB8AC3E}">
        <p14:creationId xmlns:p14="http://schemas.microsoft.com/office/powerpoint/2010/main" val="3351143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t="50000"/>
          <a:stretch/>
        </p:blipFill>
        <p:spPr>
          <a:xfrm>
            <a:off x="355666" y="1371600"/>
            <a:ext cx="8432668" cy="4114800"/>
          </a:xfrm>
          <a:prstGeom prst="rect">
            <a:avLst/>
          </a:prstGeom>
        </p:spPr>
      </p:pic>
      <p:sp>
        <p:nvSpPr>
          <p:cNvPr id="2" name="Title 1"/>
          <p:cNvSpPr>
            <a:spLocks noGrp="1"/>
          </p:cNvSpPr>
          <p:nvPr>
            <p:ph type="title"/>
          </p:nvPr>
        </p:nvSpPr>
        <p:spPr/>
        <p:txBody>
          <a:bodyPr>
            <a:normAutofit/>
          </a:bodyPr>
          <a:lstStyle/>
          <a:p>
            <a:r>
              <a:rPr lang="en-US" sz="3600" dirty="0"/>
              <a:t>The Six Building Blocks</a:t>
            </a:r>
          </a:p>
        </p:txBody>
      </p:sp>
    </p:spTree>
    <p:extLst>
      <p:ext uri="{BB962C8B-B14F-4D97-AF65-F5344CB8AC3E}">
        <p14:creationId xmlns:p14="http://schemas.microsoft.com/office/powerpoint/2010/main" val="2534681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p:txBody>
          <a:bodyPr>
            <a:normAutofit/>
          </a:bodyPr>
          <a:lstStyle/>
          <a:p>
            <a:pPr marL="0" lvl="1" indent="0">
              <a:lnSpc>
                <a:spcPct val="100000"/>
              </a:lnSpc>
              <a:spcAft>
                <a:spcPts val="600"/>
              </a:spcAft>
              <a:buNone/>
            </a:pPr>
            <a:r>
              <a:rPr lang="en-US" sz="2800" dirty="0">
                <a:solidFill>
                  <a:schemeClr val="tx1"/>
                </a:solidFill>
              </a:rPr>
              <a:t>Kaiser Permanente Washington Research Institute (KPWRI) and the University of Washington developed a facilitated program to guide primary care organizations in implementing the Six Building Blocks and tested implementation of the Six Building Blocks Program in 20 rural and rural-serving clinics. </a:t>
            </a:r>
          </a:p>
        </p:txBody>
      </p:sp>
      <p:sp>
        <p:nvSpPr>
          <p:cNvPr id="3" name="Title 2">
            <a:extLst>
              <a:ext uri="{FF2B5EF4-FFF2-40B4-BE49-F238E27FC236}">
                <a16:creationId xmlns:a16="http://schemas.microsoft.com/office/drawing/2014/main" id="{28F05679-1490-4A44-AEB3-FC73EB52EE28}"/>
              </a:ext>
            </a:extLst>
          </p:cNvPr>
          <p:cNvSpPr>
            <a:spLocks noGrp="1"/>
          </p:cNvSpPr>
          <p:nvPr>
            <p:ph type="title"/>
          </p:nvPr>
        </p:nvSpPr>
        <p:spPr>
          <a:xfrm>
            <a:off x="3472541" y="262890"/>
            <a:ext cx="5442859" cy="893804"/>
          </a:xfrm>
        </p:spPr>
        <p:txBody>
          <a:bodyPr>
            <a:noAutofit/>
          </a:bodyPr>
          <a:lstStyle/>
          <a:p>
            <a:r>
              <a:rPr lang="en-US" sz="3600" dirty="0">
                <a:solidFill>
                  <a:schemeClr val="tx1"/>
                </a:solidFill>
              </a:rPr>
              <a:t>Team-Based Opioid Management in Primary Care</a:t>
            </a:r>
            <a:endParaRPr lang="en-US" sz="3600" dirty="0"/>
          </a:p>
        </p:txBody>
      </p:sp>
      <p:sp>
        <p:nvSpPr>
          <p:cNvPr id="7" name="Title 1"/>
          <p:cNvSpPr txBox="1">
            <a:spLocks/>
          </p:cNvSpPr>
          <p:nvPr/>
        </p:nvSpPr>
        <p:spPr>
          <a:xfrm>
            <a:off x="1040617" y="710729"/>
            <a:ext cx="6431713" cy="850368"/>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t> </a:t>
            </a:r>
            <a:endParaRPr lang="en-US" sz="3000" dirty="0"/>
          </a:p>
        </p:txBody>
      </p:sp>
    </p:spTree>
    <p:extLst>
      <p:ext uri="{BB962C8B-B14F-4D97-AF65-F5344CB8AC3E}">
        <p14:creationId xmlns:p14="http://schemas.microsoft.com/office/powerpoint/2010/main" val="928554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00000000-0008-0000-0100-000003000000}"/>
              </a:ext>
            </a:extLst>
          </p:cNvPr>
          <p:cNvGraphicFramePr>
            <a:graphicFrameLocks/>
          </p:cNvGraphicFramePr>
          <p:nvPr/>
        </p:nvGraphicFramePr>
        <p:xfrm>
          <a:off x="4781741" y="2831634"/>
          <a:ext cx="3757512" cy="32933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2F7E1D8A-0072-4A92-866E-2D9F0C349525}"/>
              </a:ext>
            </a:extLst>
          </p:cNvPr>
          <p:cNvGraphicFramePr>
            <a:graphicFrameLocks/>
          </p:cNvGraphicFramePr>
          <p:nvPr/>
        </p:nvGraphicFramePr>
        <p:xfrm>
          <a:off x="594962" y="2831634"/>
          <a:ext cx="3539157" cy="3293328"/>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6">
            <a:extLst>
              <a:ext uri="{FF2B5EF4-FFF2-40B4-BE49-F238E27FC236}">
                <a16:creationId xmlns:a16="http://schemas.microsoft.com/office/drawing/2014/main" id="{EA8B02D8-233D-4971-9636-7C5F527BABAF}"/>
              </a:ext>
            </a:extLst>
          </p:cNvPr>
          <p:cNvSpPr>
            <a:spLocks noGrp="1"/>
          </p:cNvSpPr>
          <p:nvPr>
            <p:ph idx="1"/>
          </p:nvPr>
        </p:nvSpPr>
        <p:spPr/>
        <p:txBody>
          <a:bodyPr>
            <a:normAutofit/>
          </a:bodyPr>
          <a:lstStyle/>
          <a:p>
            <a:pPr marL="0" indent="0" algn="ctr">
              <a:lnSpc>
                <a:spcPct val="100000"/>
              </a:lnSpc>
              <a:spcBef>
                <a:spcPts val="200"/>
              </a:spcBef>
              <a:spcAft>
                <a:spcPts val="600"/>
              </a:spcAft>
              <a:buNone/>
            </a:pPr>
            <a:r>
              <a:rPr lang="en-US" sz="2800" dirty="0">
                <a:solidFill>
                  <a:schemeClr val="tx1"/>
                </a:solidFill>
              </a:rPr>
              <a:t>The number of patients using chronic opioid therapy and the proportion on high-dose opioids decreased.</a:t>
            </a:r>
          </a:p>
        </p:txBody>
      </p:sp>
      <p:sp>
        <p:nvSpPr>
          <p:cNvPr id="11" name="Title 2">
            <a:extLst>
              <a:ext uri="{FF2B5EF4-FFF2-40B4-BE49-F238E27FC236}">
                <a16:creationId xmlns:a16="http://schemas.microsoft.com/office/drawing/2014/main" id="{CBD9F81E-5326-4AE5-9A2C-118735BF2E12}"/>
              </a:ext>
            </a:extLst>
          </p:cNvPr>
          <p:cNvSpPr>
            <a:spLocks noGrp="1"/>
          </p:cNvSpPr>
          <p:nvPr>
            <p:ph type="title"/>
          </p:nvPr>
        </p:nvSpPr>
        <p:spPr>
          <a:xfrm>
            <a:off x="3472541" y="265176"/>
            <a:ext cx="5442859" cy="893804"/>
          </a:xfrm>
        </p:spPr>
        <p:txBody>
          <a:bodyPr>
            <a:noAutofit/>
          </a:bodyPr>
          <a:lstStyle/>
          <a:p>
            <a:r>
              <a:rPr lang="en-US" sz="3600" dirty="0">
                <a:solidFill>
                  <a:schemeClr val="tx1"/>
                </a:solidFill>
              </a:rPr>
              <a:t>Team-Based Opioid Management in Primary Care</a:t>
            </a:r>
            <a:endParaRPr lang="en-US" sz="3600" dirty="0"/>
          </a:p>
        </p:txBody>
      </p:sp>
    </p:spTree>
    <p:extLst>
      <p:ext uri="{BB962C8B-B14F-4D97-AF65-F5344CB8AC3E}">
        <p14:creationId xmlns:p14="http://schemas.microsoft.com/office/powerpoint/2010/main" val="300336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Autofit/>
          </a:bodyPr>
          <a:lstStyle/>
          <a:p>
            <a:pPr marL="0" lvl="1" indent="0">
              <a:lnSpc>
                <a:spcPct val="100000"/>
              </a:lnSpc>
              <a:spcAft>
                <a:spcPts val="600"/>
              </a:spcAft>
              <a:buNone/>
            </a:pPr>
            <a:r>
              <a:rPr lang="en-US" sz="2800" dirty="0">
                <a:solidFill>
                  <a:schemeClr val="tx1"/>
                </a:solidFill>
              </a:rPr>
              <a:t>What one clinician said about how he felt after implementing the Six Building Blocks project:</a:t>
            </a:r>
          </a:p>
          <a:p>
            <a:pPr marL="0" lvl="1" indent="0" algn="ctr">
              <a:lnSpc>
                <a:spcPct val="100000"/>
              </a:lnSpc>
              <a:spcAft>
                <a:spcPts val="600"/>
              </a:spcAft>
              <a:buNone/>
            </a:pPr>
            <a:r>
              <a:rPr lang="en-US" sz="2800" b="1" i="1" dirty="0">
                <a:solidFill>
                  <a:schemeClr val="tx1"/>
                </a:solidFill>
              </a:rPr>
              <a:t>“Having a defined care pathway for an emotionally charged and complex area of care — to walk in with a plan. It's like walking into the ER and someone having a cardiac arrest. Not the most stressful thing I do because we have a clear plan. Now I have the same kind of pathway for opioids. Having what we are going to do defined.”</a:t>
            </a:r>
            <a:endParaRPr lang="en-US" sz="2800" b="1" dirty="0">
              <a:solidFill>
                <a:schemeClr val="tx1"/>
              </a:solidFill>
            </a:endParaRPr>
          </a:p>
        </p:txBody>
      </p:sp>
    </p:spTree>
    <p:extLst>
      <p:ext uri="{BB962C8B-B14F-4D97-AF65-F5344CB8AC3E}">
        <p14:creationId xmlns:p14="http://schemas.microsoft.com/office/powerpoint/2010/main" val="1439058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228600" y="872252"/>
            <a:ext cx="8686800" cy="896112"/>
          </a:xfrm>
        </p:spPr>
        <p:txBody>
          <a:bodyPr>
            <a:noAutofit/>
          </a:bodyPr>
          <a:lstStyle/>
          <a:p>
            <a:pPr>
              <a:lnSpc>
                <a:spcPct val="100000"/>
              </a:lnSpc>
              <a:spcBef>
                <a:spcPts val="200"/>
              </a:spcBef>
              <a:spcAft>
                <a:spcPts val="600"/>
              </a:spcAft>
            </a:pPr>
            <a:r>
              <a:rPr lang="en-US" sz="2800" dirty="0">
                <a:solidFill>
                  <a:schemeClr val="tx1"/>
                </a:solidFill>
                <a:latin typeface="+mn-lt"/>
              </a:rPr>
              <a:t>What others said about clinic life after implementing the Six Building Blocks:</a:t>
            </a:r>
          </a:p>
        </p:txBody>
      </p:sp>
      <p:sp>
        <p:nvSpPr>
          <p:cNvPr id="5" name="Rounded Rectangular Callout 4"/>
          <p:cNvSpPr/>
          <p:nvPr/>
        </p:nvSpPr>
        <p:spPr>
          <a:xfrm>
            <a:off x="656821" y="2086378"/>
            <a:ext cx="2781837" cy="1906073"/>
          </a:xfrm>
          <a:prstGeom prst="wedgeRoundRectCallou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792051" y="2137894"/>
            <a:ext cx="2569335" cy="1815882"/>
          </a:xfrm>
          <a:prstGeom prst="rect">
            <a:avLst/>
          </a:prstGeom>
        </p:spPr>
        <p:txBody>
          <a:bodyPr wrap="square">
            <a:spAutoFit/>
          </a:bodyPr>
          <a:lstStyle/>
          <a:p>
            <a:r>
              <a:rPr lang="en-US" sz="1600" dirty="0"/>
              <a:t>“Everybody that works in this clinic says to me, ‘do you remember how much turmoil there was around it? Wow, we don’t have any of that anymore.”</a:t>
            </a:r>
          </a:p>
          <a:p>
            <a:pPr algn="r"/>
            <a:r>
              <a:rPr lang="en-US" sz="1600" dirty="0"/>
              <a:t>Medical Director</a:t>
            </a:r>
          </a:p>
        </p:txBody>
      </p:sp>
      <p:sp>
        <p:nvSpPr>
          <p:cNvPr id="7" name="Rounded Rectangular Callout 6"/>
          <p:cNvSpPr/>
          <p:nvPr/>
        </p:nvSpPr>
        <p:spPr>
          <a:xfrm>
            <a:off x="4106215" y="2112174"/>
            <a:ext cx="2834640" cy="1374955"/>
          </a:xfrm>
          <a:prstGeom prst="wedgeRoundRectCallou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241445" y="2137932"/>
            <a:ext cx="2569335" cy="1323439"/>
          </a:xfrm>
          <a:prstGeom prst="rect">
            <a:avLst/>
          </a:prstGeom>
        </p:spPr>
        <p:txBody>
          <a:bodyPr wrap="square">
            <a:spAutoFit/>
          </a:bodyPr>
          <a:lstStyle/>
          <a:p>
            <a:r>
              <a:rPr lang="en-US" sz="1600" dirty="0"/>
              <a:t>“Hopefully there’s no going back. It works. I don’t think any one of us wants to go back.”</a:t>
            </a:r>
          </a:p>
          <a:p>
            <a:pPr algn="r"/>
            <a:r>
              <a:rPr lang="en-US" sz="1600" dirty="0"/>
              <a:t>Medical Assistant</a:t>
            </a:r>
          </a:p>
        </p:txBody>
      </p:sp>
      <p:sp>
        <p:nvSpPr>
          <p:cNvPr id="9" name="Rounded Rectangular Callout 8"/>
          <p:cNvSpPr/>
          <p:nvPr/>
        </p:nvSpPr>
        <p:spPr>
          <a:xfrm>
            <a:off x="1944710" y="4253199"/>
            <a:ext cx="2377440" cy="1703342"/>
          </a:xfrm>
          <a:prstGeom prst="wedgeRoundRectCallou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2047740" y="4325578"/>
            <a:ext cx="2215168" cy="1569660"/>
          </a:xfrm>
          <a:prstGeom prst="rect">
            <a:avLst/>
          </a:prstGeom>
        </p:spPr>
        <p:txBody>
          <a:bodyPr wrap="square">
            <a:spAutoFit/>
          </a:bodyPr>
          <a:lstStyle/>
          <a:p>
            <a:r>
              <a:rPr lang="en-US" sz="1600" dirty="0"/>
              <a:t>“The teamwork, there’s been a lot of teamwork regarding it. I wouldn’t say that was a surprise, but it’s been nice.”</a:t>
            </a:r>
          </a:p>
          <a:p>
            <a:pPr algn="r"/>
            <a:r>
              <a:rPr lang="en-US" sz="1600" dirty="0"/>
              <a:t>Nurse</a:t>
            </a:r>
          </a:p>
        </p:txBody>
      </p:sp>
      <p:sp>
        <p:nvSpPr>
          <p:cNvPr id="13" name="Rounded Rectangular Callout 12"/>
          <p:cNvSpPr/>
          <p:nvPr/>
        </p:nvSpPr>
        <p:spPr>
          <a:xfrm>
            <a:off x="5623171" y="3778527"/>
            <a:ext cx="2876887" cy="2113619"/>
          </a:xfrm>
          <a:prstGeom prst="wedgeRoundRectCallou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5758402" y="3830043"/>
            <a:ext cx="2627286" cy="2062103"/>
          </a:xfrm>
          <a:prstGeom prst="rect">
            <a:avLst/>
          </a:prstGeom>
        </p:spPr>
        <p:txBody>
          <a:bodyPr wrap="square">
            <a:spAutoFit/>
          </a:bodyPr>
          <a:lstStyle/>
          <a:p>
            <a:r>
              <a:rPr lang="en-US" sz="1600" dirty="0"/>
              <a:t>“I saw one of the high MED patients that I inherited… we got him down to 80... just for him to say, ‘You know, I’m more functional — my pain is not different, might be better.”</a:t>
            </a:r>
          </a:p>
          <a:p>
            <a:pPr algn="r"/>
            <a:r>
              <a:rPr lang="en-US" sz="1600" dirty="0"/>
              <a:t>Physician</a:t>
            </a:r>
          </a:p>
        </p:txBody>
      </p:sp>
    </p:spTree>
    <p:extLst>
      <p:ext uri="{BB962C8B-B14F-4D97-AF65-F5344CB8AC3E}">
        <p14:creationId xmlns:p14="http://schemas.microsoft.com/office/powerpoint/2010/main" val="1020170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2541" y="265176"/>
            <a:ext cx="5442859" cy="893804"/>
          </a:xfrm>
        </p:spPr>
        <p:txBody>
          <a:bodyPr>
            <a:noAutofit/>
          </a:bodyPr>
          <a:lstStyle/>
          <a:p>
            <a:r>
              <a:rPr lang="en-US" sz="3600" dirty="0">
                <a:solidFill>
                  <a:schemeClr val="tx1"/>
                </a:solidFill>
              </a:rPr>
              <a:t>Stages of Six Building Blocks Implementation</a:t>
            </a:r>
          </a:p>
        </p:txBody>
      </p:sp>
      <p:pic>
        <p:nvPicPr>
          <p:cNvPr id="21" name="Picture 20"/>
          <p:cNvPicPr>
            <a:picLocks noChangeAspect="1"/>
          </p:cNvPicPr>
          <p:nvPr/>
        </p:nvPicPr>
        <p:blipFill>
          <a:blip r:embed="rId3"/>
          <a:stretch>
            <a:fillRect/>
          </a:stretch>
        </p:blipFill>
        <p:spPr>
          <a:xfrm>
            <a:off x="728467" y="1750362"/>
            <a:ext cx="7744967" cy="4245490"/>
          </a:xfrm>
          <a:prstGeom prst="rect">
            <a:avLst/>
          </a:prstGeom>
        </p:spPr>
      </p:pic>
      <p:cxnSp>
        <p:nvCxnSpPr>
          <p:cNvPr id="7" name="Straight Arrow Connector 6"/>
          <p:cNvCxnSpPr/>
          <p:nvPr/>
        </p:nvCxnSpPr>
        <p:spPr>
          <a:xfrm>
            <a:off x="327113" y="3644900"/>
            <a:ext cx="1091671"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45069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176094A-FD47-4811-BB3A-34C81BE9C630}"/>
              </a:ext>
            </a:extLst>
          </p:cNvPr>
          <p:cNvSpPr>
            <a:spLocks noGrp="1"/>
          </p:cNvSpPr>
          <p:nvPr>
            <p:ph idx="1"/>
          </p:nvPr>
        </p:nvSpPr>
        <p:spPr/>
        <p:txBody>
          <a:bodyPr>
            <a:normAutofit/>
          </a:bodyPr>
          <a:lstStyle/>
          <a:p>
            <a:r>
              <a:rPr lang="en-US" sz="2800" dirty="0">
                <a:solidFill>
                  <a:schemeClr val="tx1"/>
                </a:solidFill>
              </a:rPr>
              <a:t>Insert Slides</a:t>
            </a:r>
            <a:endParaRPr lang="en-US" sz="2800" dirty="0"/>
          </a:p>
        </p:txBody>
      </p:sp>
      <p:sp>
        <p:nvSpPr>
          <p:cNvPr id="3" name="Title 2"/>
          <p:cNvSpPr>
            <a:spLocks noGrp="1"/>
          </p:cNvSpPr>
          <p:nvPr>
            <p:ph type="title"/>
          </p:nvPr>
        </p:nvSpPr>
        <p:spPr/>
        <p:txBody>
          <a:bodyPr>
            <a:noAutofit/>
          </a:bodyPr>
          <a:lstStyle/>
          <a:p>
            <a:br>
              <a:rPr lang="en-US" sz="3600" dirty="0">
                <a:solidFill>
                  <a:schemeClr val="tx1"/>
                </a:solidFill>
              </a:rPr>
            </a:br>
            <a:br>
              <a:rPr lang="en-US" sz="3600" dirty="0">
                <a:solidFill>
                  <a:schemeClr val="tx1"/>
                </a:solidFill>
              </a:rPr>
            </a:br>
            <a:br>
              <a:rPr lang="en-US" sz="3600" dirty="0">
                <a:solidFill>
                  <a:schemeClr val="tx1"/>
                </a:solidFill>
              </a:rPr>
            </a:br>
            <a:r>
              <a:rPr lang="en-US" sz="3600" dirty="0">
                <a:solidFill>
                  <a:schemeClr val="tx1"/>
                </a:solidFill>
              </a:rPr>
              <a:t>Why This Project is Important</a:t>
            </a:r>
          </a:p>
        </p:txBody>
      </p:sp>
      <p:sp>
        <p:nvSpPr>
          <p:cNvPr id="6" name="AutoShape 4" descr="Image result for sea ma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277959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t>Insert slides</a:t>
            </a:r>
          </a:p>
        </p:txBody>
      </p:sp>
      <p:sp>
        <p:nvSpPr>
          <p:cNvPr id="2" name="Title 1"/>
          <p:cNvSpPr>
            <a:spLocks noGrp="1"/>
          </p:cNvSpPr>
          <p:nvPr>
            <p:ph type="title"/>
          </p:nvPr>
        </p:nvSpPr>
        <p:spPr/>
        <p:txBody>
          <a:bodyPr>
            <a:normAutofit/>
          </a:bodyPr>
          <a:lstStyle/>
          <a:p>
            <a:r>
              <a:rPr lang="en-US" sz="3600" dirty="0"/>
              <a:t>Data and Stories</a:t>
            </a:r>
          </a:p>
        </p:txBody>
      </p:sp>
    </p:spTree>
    <p:extLst>
      <p:ext uri="{BB962C8B-B14F-4D97-AF65-F5344CB8AC3E}">
        <p14:creationId xmlns:p14="http://schemas.microsoft.com/office/powerpoint/2010/main" val="3397116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4874C53-7E4F-47C1-B5FC-D1E4C8463632}"/>
              </a:ext>
            </a:extLst>
          </p:cNvPr>
          <p:cNvSpPr>
            <a:spLocks noGrp="1"/>
          </p:cNvSpPr>
          <p:nvPr>
            <p:ph idx="1"/>
          </p:nvPr>
        </p:nvSpPr>
        <p:spPr/>
        <p:txBody>
          <a:bodyPr>
            <a:normAutofit/>
          </a:bodyPr>
          <a:lstStyle/>
          <a:p>
            <a:pPr algn="ctr"/>
            <a:r>
              <a:rPr lang="en-US" sz="4800" dirty="0"/>
              <a:t>Where are we now?</a:t>
            </a:r>
          </a:p>
          <a:p>
            <a:pPr algn="ctr"/>
            <a:r>
              <a:rPr lang="en-US" sz="4800" dirty="0"/>
              <a:t>A time for reflection and discussion</a:t>
            </a:r>
          </a:p>
        </p:txBody>
      </p:sp>
    </p:spTree>
    <p:extLst>
      <p:ext uri="{BB962C8B-B14F-4D97-AF65-F5344CB8AC3E}">
        <p14:creationId xmlns:p14="http://schemas.microsoft.com/office/powerpoint/2010/main" val="2217464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42900" y="1063229"/>
            <a:ext cx="8441177" cy="8572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000" dirty="0"/>
          </a:p>
        </p:txBody>
      </p:sp>
      <p:pic>
        <p:nvPicPr>
          <p:cNvPr id="5" name="Picture 4"/>
          <p:cNvPicPr>
            <a:picLocks noChangeAspect="1"/>
          </p:cNvPicPr>
          <p:nvPr/>
        </p:nvPicPr>
        <p:blipFill rotWithShape="1">
          <a:blip r:embed="rId3"/>
          <a:srcRect l="15127" t="11766" r="12581" b="1176"/>
          <a:stretch/>
        </p:blipFill>
        <p:spPr>
          <a:xfrm>
            <a:off x="6361890" y="1638068"/>
            <a:ext cx="2422187" cy="2133832"/>
          </a:xfrm>
          <a:prstGeom prst="rect">
            <a:avLst/>
          </a:prstGeom>
        </p:spPr>
      </p:pic>
      <p:sp>
        <p:nvSpPr>
          <p:cNvPr id="8" name="Content Placeholder 7">
            <a:extLst>
              <a:ext uri="{FF2B5EF4-FFF2-40B4-BE49-F238E27FC236}">
                <a16:creationId xmlns:a16="http://schemas.microsoft.com/office/drawing/2014/main" id="{91D34F28-7645-473F-849D-E4C798A29EC1}"/>
              </a:ext>
            </a:extLst>
          </p:cNvPr>
          <p:cNvSpPr>
            <a:spLocks noGrp="1"/>
          </p:cNvSpPr>
          <p:nvPr>
            <p:ph idx="1"/>
          </p:nvPr>
        </p:nvSpPr>
        <p:spPr/>
        <p:txBody>
          <a:bodyPr>
            <a:normAutofit/>
          </a:bodyPr>
          <a:lstStyle/>
          <a:p>
            <a:pPr marL="457200" indent="-228600">
              <a:lnSpc>
                <a:spcPct val="110000"/>
              </a:lnSpc>
              <a:buFont typeface="Arial" panose="020B0604020202020204" pitchFamily="34" charset="0"/>
              <a:buChar char="•"/>
            </a:pPr>
            <a:r>
              <a:rPr lang="en-US" sz="2800" dirty="0"/>
              <a:t>First step: gather an accurate </a:t>
            </a:r>
            <a:br>
              <a:rPr lang="en-US" sz="2800" dirty="0"/>
            </a:br>
            <a:r>
              <a:rPr lang="en-US" sz="2800" dirty="0"/>
              <a:t>baseline picture</a:t>
            </a:r>
          </a:p>
          <a:p>
            <a:pPr marL="457200" indent="-228600">
              <a:lnSpc>
                <a:spcPct val="110000"/>
              </a:lnSpc>
              <a:buFont typeface="Arial" panose="020B0604020202020204" pitchFamily="34" charset="0"/>
              <a:buChar char="•"/>
            </a:pPr>
            <a:r>
              <a:rPr lang="en-US" sz="2800" dirty="0"/>
              <a:t>Different roles and </a:t>
            </a:r>
            <a:br>
              <a:rPr lang="en-US" sz="2800" dirty="0"/>
            </a:br>
            <a:r>
              <a:rPr lang="en-US" sz="2800" dirty="0"/>
              <a:t>clinics = different perspectives</a:t>
            </a:r>
          </a:p>
          <a:p>
            <a:r>
              <a:rPr lang="en-US" sz="2800" dirty="0"/>
              <a:t>It is essential to get a sense of these different understandings to help build consensus &amp; inform the quality improvement initiatives.</a:t>
            </a:r>
          </a:p>
          <a:p>
            <a:endParaRPr lang="en-US" dirty="0"/>
          </a:p>
        </p:txBody>
      </p:sp>
      <p:sp>
        <p:nvSpPr>
          <p:cNvPr id="4" name="Title 3"/>
          <p:cNvSpPr>
            <a:spLocks noGrp="1"/>
          </p:cNvSpPr>
          <p:nvPr>
            <p:ph type="title"/>
          </p:nvPr>
        </p:nvSpPr>
        <p:spPr/>
        <p:txBody>
          <a:bodyPr>
            <a:normAutofit/>
          </a:bodyPr>
          <a:lstStyle/>
          <a:p>
            <a:r>
              <a:rPr lang="en-US" sz="3600" dirty="0">
                <a:solidFill>
                  <a:schemeClr val="tx1"/>
                </a:solidFill>
              </a:rPr>
              <a:t>Diverse Perspectives</a:t>
            </a:r>
          </a:p>
        </p:txBody>
      </p:sp>
    </p:spTree>
    <p:extLst>
      <p:ext uri="{BB962C8B-B14F-4D97-AF65-F5344CB8AC3E}">
        <p14:creationId xmlns:p14="http://schemas.microsoft.com/office/powerpoint/2010/main" val="3832369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128073D-C00F-40EE-A578-038A081C10E4}"/>
              </a:ext>
            </a:extLst>
          </p:cNvPr>
          <p:cNvSpPr>
            <a:spLocks noGrp="1"/>
          </p:cNvSpPr>
          <p:nvPr>
            <p:ph idx="1"/>
          </p:nvPr>
        </p:nvSpPr>
        <p:spPr/>
        <p:txBody>
          <a:bodyPr>
            <a:noAutofit/>
          </a:bodyPr>
          <a:lstStyle/>
          <a:p>
            <a:pPr marL="228600" indent="-228600">
              <a:buFont typeface="+mj-lt"/>
              <a:buAutoNum type="arabicPeriod"/>
            </a:pPr>
            <a:r>
              <a:rPr lang="en-US" sz="2000" dirty="0"/>
              <a:t>Each group will start on a different page, then continue and complete as many sections as time allows. </a:t>
            </a:r>
          </a:p>
          <a:p>
            <a:pPr marL="228600" indent="-228600">
              <a:buFont typeface="+mj-lt"/>
              <a:buAutoNum type="arabicPeriod"/>
            </a:pPr>
            <a:r>
              <a:rPr lang="en-US" sz="2000" dirty="0"/>
              <a:t>As a group, please review each question and circle the number that best reflects your organization’s current status. Answers should reflect the clinic as a whole — not your individual practice.</a:t>
            </a:r>
          </a:p>
          <a:p>
            <a:pPr marL="228600" indent="-228600">
              <a:buFont typeface="+mj-lt"/>
              <a:buAutoNum type="arabicPeriod"/>
            </a:pPr>
            <a:r>
              <a:rPr lang="en-US" sz="2000" dirty="0"/>
              <a:t>There are three number options for each answer to allow you to select how far along you are within that answer. If your group cannot agree, mark both scores and make a note.</a:t>
            </a:r>
          </a:p>
          <a:p>
            <a:pPr marL="228600" indent="-228600">
              <a:buFont typeface="+mj-lt"/>
              <a:buAutoNum type="arabicPeriod"/>
            </a:pPr>
            <a:r>
              <a:rPr lang="en-US" sz="2000" dirty="0"/>
              <a:t>There are </a:t>
            </a:r>
            <a:r>
              <a:rPr lang="en-US" sz="2000" b="1" dirty="0"/>
              <a:t>no right or wrong answers</a:t>
            </a:r>
            <a:r>
              <a:rPr lang="en-US" sz="2000" dirty="0"/>
              <a:t>; we just want to gather perspectives from across the clinic and across roles.</a:t>
            </a:r>
          </a:p>
          <a:p>
            <a:pPr marL="228600" indent="-228600">
              <a:buFont typeface="+mj-lt"/>
              <a:buAutoNum type="arabicPeriod"/>
            </a:pPr>
            <a:r>
              <a:rPr lang="en-US" sz="2000" dirty="0"/>
              <a:t>If you finish the whole assessment, proceed with the challenges &amp; successes discussion guide on page 8. </a:t>
            </a:r>
          </a:p>
          <a:p>
            <a:pPr marL="228600" indent="-228600">
              <a:buFont typeface="+mj-lt"/>
              <a:buAutoNum type="arabicPeriod"/>
            </a:pPr>
            <a:r>
              <a:rPr lang="en-US" sz="2000" dirty="0"/>
              <a:t>Prepare to share your scores and discussion points with the other groups.</a:t>
            </a:r>
          </a:p>
          <a:p>
            <a:pPr marL="0" indent="0"/>
            <a:r>
              <a:rPr lang="en-US" sz="2000" dirty="0"/>
              <a:t>Time: 30 minutes</a:t>
            </a:r>
          </a:p>
        </p:txBody>
      </p:sp>
      <p:sp>
        <p:nvSpPr>
          <p:cNvPr id="7" name="Title 6">
            <a:extLst>
              <a:ext uri="{FF2B5EF4-FFF2-40B4-BE49-F238E27FC236}">
                <a16:creationId xmlns:a16="http://schemas.microsoft.com/office/drawing/2014/main" id="{1878F3D7-4D25-40BE-BB4E-18EE1B50D05E}"/>
              </a:ext>
            </a:extLst>
          </p:cNvPr>
          <p:cNvSpPr>
            <a:spLocks noGrp="1"/>
          </p:cNvSpPr>
          <p:nvPr>
            <p:ph type="title"/>
          </p:nvPr>
        </p:nvSpPr>
        <p:spPr>
          <a:xfrm>
            <a:off x="3472541" y="265176"/>
            <a:ext cx="5442859" cy="893804"/>
          </a:xfrm>
        </p:spPr>
        <p:txBody>
          <a:bodyPr>
            <a:noAutofit/>
          </a:bodyPr>
          <a:lstStyle/>
          <a:p>
            <a:r>
              <a:rPr lang="en-US" sz="3600" dirty="0"/>
              <a:t>Self-Assessment Activity Directions</a:t>
            </a:r>
          </a:p>
        </p:txBody>
      </p:sp>
    </p:spTree>
    <p:extLst>
      <p:ext uri="{BB962C8B-B14F-4D97-AF65-F5344CB8AC3E}">
        <p14:creationId xmlns:p14="http://schemas.microsoft.com/office/powerpoint/2010/main" val="3331304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16C547-60B5-42BA-A511-2E786B507E08}"/>
              </a:ext>
            </a:extLst>
          </p:cNvPr>
          <p:cNvSpPr>
            <a:spLocks noGrp="1"/>
          </p:cNvSpPr>
          <p:nvPr>
            <p:ph idx="1"/>
          </p:nvPr>
        </p:nvSpPr>
        <p:spPr/>
        <p:txBody>
          <a:bodyPr>
            <a:normAutofit/>
          </a:bodyPr>
          <a:lstStyle/>
          <a:p>
            <a:pPr algn="ctr"/>
            <a:r>
              <a:rPr lang="en-US" sz="4800" dirty="0"/>
              <a:t>Small-Group Baseline</a:t>
            </a:r>
            <a:br>
              <a:rPr lang="en-US" sz="4800" dirty="0"/>
            </a:br>
            <a:r>
              <a:rPr lang="en-US" sz="4800" dirty="0"/>
              <a:t>Self-Assessment Results</a:t>
            </a:r>
          </a:p>
        </p:txBody>
      </p:sp>
    </p:spTree>
    <p:extLst>
      <p:ext uri="{BB962C8B-B14F-4D97-AF65-F5344CB8AC3E}">
        <p14:creationId xmlns:p14="http://schemas.microsoft.com/office/powerpoint/2010/main" val="3368111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tx1"/>
                </a:solidFill>
              </a:rPr>
              <a:t>Leadership &amp; Consensus</a:t>
            </a:r>
          </a:p>
        </p:txBody>
      </p:sp>
      <p:graphicFrame>
        <p:nvGraphicFramePr>
          <p:cNvPr id="3" name="Table 2"/>
          <p:cNvGraphicFramePr>
            <a:graphicFrameLocks noGrp="1"/>
          </p:cNvGraphicFramePr>
          <p:nvPr>
            <p:extLst>
              <p:ext uri="{D42A27DB-BD31-4B8C-83A1-F6EECF244321}">
                <p14:modId xmlns:p14="http://schemas.microsoft.com/office/powerpoint/2010/main" val="1936287032"/>
              </p:ext>
            </p:extLst>
          </p:nvPr>
        </p:nvGraphicFramePr>
        <p:xfrm>
          <a:off x="2" y="1333582"/>
          <a:ext cx="9143998" cy="5003603"/>
        </p:xfrm>
        <a:graphic>
          <a:graphicData uri="http://schemas.openxmlformats.org/drawingml/2006/table">
            <a:tbl>
              <a:tblPr firstRow="1" firstCol="1" bandRow="1">
                <a:tableStyleId>{E8B1032C-EA38-4F05-BA0D-38AFFFC7BED3}</a:tableStyleId>
              </a:tblPr>
              <a:tblGrid>
                <a:gridCol w="1942573">
                  <a:extLst>
                    <a:ext uri="{9D8B030D-6E8A-4147-A177-3AD203B41FA5}">
                      <a16:colId xmlns:a16="http://schemas.microsoft.com/office/drawing/2014/main" val="2845698471"/>
                    </a:ext>
                  </a:extLst>
                </a:gridCol>
                <a:gridCol w="1664541">
                  <a:extLst>
                    <a:ext uri="{9D8B030D-6E8A-4147-A177-3AD203B41FA5}">
                      <a16:colId xmlns:a16="http://schemas.microsoft.com/office/drawing/2014/main" val="3946890872"/>
                    </a:ext>
                  </a:extLst>
                </a:gridCol>
                <a:gridCol w="1845628">
                  <a:extLst>
                    <a:ext uri="{9D8B030D-6E8A-4147-A177-3AD203B41FA5}">
                      <a16:colId xmlns:a16="http://schemas.microsoft.com/office/drawing/2014/main" val="2769612903"/>
                    </a:ext>
                  </a:extLst>
                </a:gridCol>
                <a:gridCol w="1845628">
                  <a:extLst>
                    <a:ext uri="{9D8B030D-6E8A-4147-A177-3AD203B41FA5}">
                      <a16:colId xmlns:a16="http://schemas.microsoft.com/office/drawing/2014/main" val="1555192003"/>
                    </a:ext>
                  </a:extLst>
                </a:gridCol>
                <a:gridCol w="1845628">
                  <a:extLst>
                    <a:ext uri="{9D8B030D-6E8A-4147-A177-3AD203B41FA5}">
                      <a16:colId xmlns:a16="http://schemas.microsoft.com/office/drawing/2014/main" val="654336546"/>
                    </a:ext>
                  </a:extLst>
                </a:gridCol>
              </a:tblGrid>
              <a:tr h="421954">
                <a:tc>
                  <a:txBody>
                    <a:bodyPr/>
                    <a:lstStyle/>
                    <a:p>
                      <a:pPr marL="0" marR="0" indent="-228600">
                        <a:lnSpc>
                          <a:spcPct val="107000"/>
                        </a:lnSpc>
                        <a:spcBef>
                          <a:spcPts val="300"/>
                        </a:spcBef>
                        <a:spcAft>
                          <a:spcPts val="300"/>
                        </a:spcAft>
                        <a:tabLst>
                          <a:tab pos="228600" algn="l"/>
                        </a:tabLst>
                      </a:pPr>
                      <a:r>
                        <a:rPr lang="en-US" sz="1150" dirty="0">
                          <a:effectLst/>
                        </a:rPr>
                        <a:t>Leadership prioritizes the work</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817736001"/>
                  </a:ext>
                </a:extLst>
              </a:tr>
              <a:tr h="1319545">
                <a:tc>
                  <a:txBody>
                    <a:bodyPr/>
                    <a:lstStyle/>
                    <a:p>
                      <a:pPr marL="0" marR="0" lvl="0" indent="0">
                        <a:lnSpc>
                          <a:spcPct val="107000"/>
                        </a:lnSpc>
                        <a:spcBef>
                          <a:spcPts val="300"/>
                        </a:spcBef>
                        <a:spcAft>
                          <a:spcPts val="300"/>
                        </a:spcAft>
                        <a:buFont typeface="+mj-lt"/>
                        <a:buNone/>
                        <a:tabLst>
                          <a:tab pos="228600" algn="l"/>
                        </a:tabLst>
                      </a:pPr>
                      <a:r>
                        <a:rPr lang="en-US" sz="1150" dirty="0">
                          <a:effectLst/>
                        </a:rPr>
                        <a:t>The commitment of leadership in this clinic to improving management of patients on chronic opioid therapy…</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…is not visible or communicated.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15000"/>
                        </a:lnSpc>
                        <a:spcBef>
                          <a:spcPts val="0"/>
                        </a:spcBef>
                        <a:spcAft>
                          <a:spcPts val="1000"/>
                        </a:spcAft>
                      </a:pPr>
                      <a:r>
                        <a:rPr lang="en-US" sz="1150" dirty="0">
                          <a:effectLst/>
                        </a:rPr>
                        <a:t>…is rarely visible, and communication about use of opioids for chronic pain patients is ad hoc and informal.</a:t>
                      </a:r>
                      <a:endParaRPr lang="en-US" sz="11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50" dirty="0">
                          <a:effectLst/>
                        </a:rPr>
                        <a:t>…is sometimes visible and communication about patients on chronic opioid therapy is occasionally discussed in meetings.</a:t>
                      </a:r>
                      <a:endParaRPr lang="en-US" sz="11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50" dirty="0">
                          <a:effectLst/>
                        </a:rPr>
                        <a:t>…is communicated consistently as an important element of meetings, case conferences, emails, internal communications, and celebrations of success.</a:t>
                      </a:r>
                      <a:endParaRPr lang="en-US" sz="11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57187303"/>
                  </a:ext>
                </a:extLst>
              </a:tr>
              <a:tr h="445460">
                <a:tc>
                  <a:txBody>
                    <a:bodyPr/>
                    <a:lstStyle/>
                    <a:p>
                      <a:pPr marL="228600" marR="0" indent="-228600">
                        <a:lnSpc>
                          <a:spcPct val="107000"/>
                        </a:lnSpc>
                        <a:spcBef>
                          <a:spcPts val="300"/>
                        </a:spcBef>
                        <a:spcAft>
                          <a:spcPts val="300"/>
                        </a:spcAft>
                        <a:tabLst>
                          <a:tab pos="228600" algn="l"/>
                        </a:tabLst>
                      </a:pPr>
                      <a:r>
                        <a:rPr lang="en-US" sz="1150" b="1" dirty="0">
                          <a:effectLst/>
                        </a:rPr>
                        <a:t>Shared vision</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3709438409"/>
                  </a:ext>
                </a:extLst>
              </a:tr>
              <a:tr h="1083839">
                <a:tc>
                  <a:txBody>
                    <a:bodyPr/>
                    <a:lstStyle/>
                    <a:p>
                      <a:pPr marL="0" marR="0" lvl="0" indent="0">
                        <a:lnSpc>
                          <a:spcPct val="107000"/>
                        </a:lnSpc>
                        <a:spcBef>
                          <a:spcPts val="300"/>
                        </a:spcBef>
                        <a:spcAft>
                          <a:spcPts val="300"/>
                        </a:spcAft>
                        <a:buFont typeface="+mj-lt"/>
                        <a:buNone/>
                        <a:tabLst>
                          <a:tab pos="228600" algn="l"/>
                        </a:tabLst>
                      </a:pPr>
                      <a:r>
                        <a:rPr lang="en-US" sz="1150" dirty="0">
                          <a:effectLst/>
                        </a:rPr>
                        <a:t>A shared vision for safer and more cautious opioid prescribing…</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…has not been formally considered or discussed by clinicians and staff.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…has been discussed, and preliminary conversations regarding a clinic-wide opioid prescribing standard have begun.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…has been partially achieved, but consensus regarding a clinic-wide opioid prescribing standard has not yet been reached.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…has been fully achieved. Clinicians and staff consistently follow prescribing standards and practices.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4130955290"/>
                  </a:ext>
                </a:extLst>
              </a:tr>
              <a:tr h="447249">
                <a:tc>
                  <a:txBody>
                    <a:bodyPr/>
                    <a:lstStyle/>
                    <a:p>
                      <a:pPr marL="228600" marR="0" indent="-228600">
                        <a:lnSpc>
                          <a:spcPct val="107000"/>
                        </a:lnSpc>
                        <a:spcBef>
                          <a:spcPts val="300"/>
                        </a:spcBef>
                        <a:spcAft>
                          <a:spcPts val="300"/>
                        </a:spcAft>
                        <a:tabLst>
                          <a:tab pos="228600" algn="l"/>
                        </a:tabLst>
                      </a:pPr>
                      <a:r>
                        <a:rPr lang="en-US" sz="1150" b="1" dirty="0">
                          <a:effectLst/>
                        </a:rPr>
                        <a:t>Responsibilities assigned</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1994100687"/>
                  </a:ext>
                </a:extLst>
              </a:tr>
              <a:tr h="1285556">
                <a:tc>
                  <a:txBody>
                    <a:bodyPr/>
                    <a:lstStyle/>
                    <a:p>
                      <a:pPr marL="0" marR="0" lvl="0" indent="0">
                        <a:lnSpc>
                          <a:spcPct val="107000"/>
                        </a:lnSpc>
                        <a:spcBef>
                          <a:spcPts val="300"/>
                        </a:spcBef>
                        <a:spcAft>
                          <a:spcPts val="300"/>
                        </a:spcAft>
                        <a:buFont typeface="+mj-lt"/>
                        <a:buNone/>
                        <a:tabLst>
                          <a:tab pos="228600" algn="l"/>
                        </a:tabLst>
                      </a:pPr>
                      <a:r>
                        <a:rPr lang="en-US" sz="1150" dirty="0">
                          <a:effectLst/>
                        </a:rPr>
                        <a:t>Responsibilities for practice change related to patients on chronic opioid therapy…</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…have not been assigned to designated leaders.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…have been assigned to leaders, but no resources have been committed. </a:t>
                      </a:r>
                    </a:p>
                    <a:p>
                      <a:pPr marL="0" marR="0">
                        <a:lnSpc>
                          <a:spcPct val="107000"/>
                        </a:lnSpc>
                        <a:spcBef>
                          <a:spcPts val="300"/>
                        </a:spcBef>
                        <a:spcAft>
                          <a:spcPts val="300"/>
                        </a:spcAft>
                        <a:tabLst>
                          <a:tab pos="228600" algn="l"/>
                        </a:tabLst>
                      </a:pPr>
                      <a:r>
                        <a:rPr lang="en-US" sz="1150" dirty="0">
                          <a:effectLst/>
                        </a:rPr>
                        <a:t>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…have been assigned to leaders with dedicated resources, but more support is needed.</a:t>
                      </a:r>
                    </a:p>
                    <a:p>
                      <a:pPr marL="0" marR="0">
                        <a:lnSpc>
                          <a:spcPct val="107000"/>
                        </a:lnSpc>
                        <a:spcBef>
                          <a:spcPts val="300"/>
                        </a:spcBef>
                        <a:spcAft>
                          <a:spcPts val="300"/>
                        </a:spcAft>
                        <a:tabLst>
                          <a:tab pos="228600" algn="l"/>
                        </a:tabLst>
                      </a:pPr>
                      <a:r>
                        <a:rPr lang="en-US" sz="1150" dirty="0">
                          <a:effectLst/>
                        </a:rPr>
                        <a:t>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…have been assigned. Dedicated resources support protected time to meet and engage in practice change.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3575539252"/>
                  </a:ext>
                </a:extLst>
              </a:tr>
            </a:tbl>
          </a:graphicData>
        </a:graphic>
      </p:graphicFrame>
    </p:spTree>
    <p:extLst>
      <p:ext uri="{BB962C8B-B14F-4D97-AF65-F5344CB8AC3E}">
        <p14:creationId xmlns:p14="http://schemas.microsoft.com/office/powerpoint/2010/main" val="3151985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2541" y="0"/>
            <a:ext cx="5442859" cy="893804"/>
          </a:xfrm>
        </p:spPr>
        <p:txBody>
          <a:bodyPr>
            <a:noAutofit/>
          </a:bodyPr>
          <a:lstStyle/>
          <a:p>
            <a:r>
              <a:rPr lang="en-US" sz="3200" dirty="0">
                <a:solidFill>
                  <a:schemeClr val="tx1"/>
                </a:solidFill>
              </a:rPr>
              <a:t>Policies, Patient Agreements, and Workflows</a:t>
            </a:r>
          </a:p>
        </p:txBody>
      </p:sp>
      <p:graphicFrame>
        <p:nvGraphicFramePr>
          <p:cNvPr id="5" name="Table 4"/>
          <p:cNvGraphicFramePr>
            <a:graphicFrameLocks noGrp="1"/>
          </p:cNvGraphicFramePr>
          <p:nvPr>
            <p:extLst>
              <p:ext uri="{D42A27DB-BD31-4B8C-83A1-F6EECF244321}">
                <p14:modId xmlns:p14="http://schemas.microsoft.com/office/powerpoint/2010/main" val="653682428"/>
              </p:ext>
            </p:extLst>
          </p:nvPr>
        </p:nvGraphicFramePr>
        <p:xfrm>
          <a:off x="0" y="1292038"/>
          <a:ext cx="9143998" cy="5574086"/>
        </p:xfrm>
        <a:graphic>
          <a:graphicData uri="http://schemas.openxmlformats.org/drawingml/2006/table">
            <a:tbl>
              <a:tblPr firstRow="1" firstCol="1" bandRow="1">
                <a:tableStyleId>{E8B1032C-EA38-4F05-BA0D-38AFFFC7BED3}</a:tableStyleId>
              </a:tblPr>
              <a:tblGrid>
                <a:gridCol w="1942573">
                  <a:extLst>
                    <a:ext uri="{9D8B030D-6E8A-4147-A177-3AD203B41FA5}">
                      <a16:colId xmlns:a16="http://schemas.microsoft.com/office/drawing/2014/main" val="3786464031"/>
                    </a:ext>
                  </a:extLst>
                </a:gridCol>
                <a:gridCol w="1664541">
                  <a:extLst>
                    <a:ext uri="{9D8B030D-6E8A-4147-A177-3AD203B41FA5}">
                      <a16:colId xmlns:a16="http://schemas.microsoft.com/office/drawing/2014/main" val="3872413709"/>
                    </a:ext>
                  </a:extLst>
                </a:gridCol>
                <a:gridCol w="1845628">
                  <a:extLst>
                    <a:ext uri="{9D8B030D-6E8A-4147-A177-3AD203B41FA5}">
                      <a16:colId xmlns:a16="http://schemas.microsoft.com/office/drawing/2014/main" val="3218391207"/>
                    </a:ext>
                  </a:extLst>
                </a:gridCol>
                <a:gridCol w="1845628">
                  <a:extLst>
                    <a:ext uri="{9D8B030D-6E8A-4147-A177-3AD203B41FA5}">
                      <a16:colId xmlns:a16="http://schemas.microsoft.com/office/drawing/2014/main" val="1749755573"/>
                    </a:ext>
                  </a:extLst>
                </a:gridCol>
                <a:gridCol w="1845628">
                  <a:extLst>
                    <a:ext uri="{9D8B030D-6E8A-4147-A177-3AD203B41FA5}">
                      <a16:colId xmlns:a16="http://schemas.microsoft.com/office/drawing/2014/main" val="2865703109"/>
                    </a:ext>
                  </a:extLst>
                </a:gridCol>
              </a:tblGrid>
              <a:tr h="412716">
                <a:tc>
                  <a:txBody>
                    <a:bodyPr/>
                    <a:lstStyle/>
                    <a:p>
                      <a:pPr marL="0" marR="0" indent="-228600">
                        <a:lnSpc>
                          <a:spcPct val="107000"/>
                        </a:lnSpc>
                        <a:spcBef>
                          <a:spcPts val="300"/>
                        </a:spcBef>
                        <a:spcAft>
                          <a:spcPts val="300"/>
                        </a:spcAft>
                        <a:tabLst>
                          <a:tab pos="228600" algn="l"/>
                        </a:tabLst>
                      </a:pPr>
                      <a:r>
                        <a:rPr lang="en-US" sz="1150" b="1" dirty="0">
                          <a:effectLst/>
                        </a:rPr>
                        <a:t>Policy development/ revision</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1019912157"/>
                  </a:ext>
                </a:extLst>
              </a:tr>
              <a:tr h="1534134">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Comprehensive policies regarding chronic opioid therapy that reflect evidence-based guidelines, such as the CDC Guideline for Prescribing Opioids for Chronic Pain or state-based opioid prescribing guidelines… </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…do not exist.</a:t>
                      </a:r>
                    </a:p>
                    <a:p>
                      <a:pPr marL="0" marR="0">
                        <a:lnSpc>
                          <a:spcPct val="107000"/>
                        </a:lnSpc>
                        <a:spcBef>
                          <a:spcPts val="300"/>
                        </a:spcBef>
                        <a:spcAft>
                          <a:spcPts val="300"/>
                        </a:spcAft>
                        <a:tabLst>
                          <a:tab pos="228600" algn="l"/>
                        </a:tabLst>
                      </a:pPr>
                      <a:r>
                        <a:rPr lang="en-US" sz="1150" dirty="0">
                          <a:effectLst/>
                        </a:rPr>
                        <a:t>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but have not been recently revised and updated.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have been recently updated, but are still lacking essential components.</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and have been recently updated to reflect recent evidence-based guidelines, and are comprehensive.</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880029962"/>
                  </a:ext>
                </a:extLst>
              </a:tr>
              <a:tr h="408295">
                <a:tc>
                  <a:txBody>
                    <a:bodyPr/>
                    <a:lstStyle/>
                    <a:p>
                      <a:pPr marL="228600" marR="0" indent="-228600">
                        <a:lnSpc>
                          <a:spcPct val="107000"/>
                        </a:lnSpc>
                        <a:spcBef>
                          <a:spcPts val="300"/>
                        </a:spcBef>
                        <a:spcAft>
                          <a:spcPts val="300"/>
                        </a:spcAft>
                        <a:tabLst>
                          <a:tab pos="228600" algn="l"/>
                        </a:tabLst>
                      </a:pPr>
                      <a:r>
                        <a:rPr lang="en-US" sz="1150" b="1" dirty="0">
                          <a:effectLst/>
                        </a:rPr>
                        <a:t>Policy Implementation</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4072545381"/>
                  </a:ext>
                </a:extLst>
              </a:tr>
              <a:tr h="925197">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Policies regarding chronic opioid therapy…</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…have not been distributed to clinicians and staff.</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…have been distributed to clinicians and staff, but have not been discussed.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…have been distributed, have been discussed with all clinic staff and clinicians, but are not consistently followed.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…have been distributed, have been discussed with all clinic staff and clinicians, and are consistently followed.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629367008"/>
                  </a:ext>
                </a:extLst>
              </a:tr>
              <a:tr h="396954">
                <a:tc>
                  <a:txBody>
                    <a:bodyPr/>
                    <a:lstStyle/>
                    <a:p>
                      <a:pPr marL="228600" marR="0" indent="-228600">
                        <a:lnSpc>
                          <a:spcPct val="107000"/>
                        </a:lnSpc>
                        <a:spcBef>
                          <a:spcPts val="300"/>
                        </a:spcBef>
                        <a:spcAft>
                          <a:spcPts val="300"/>
                        </a:spcAft>
                        <a:tabLst>
                          <a:tab pos="228600" algn="l"/>
                        </a:tabLst>
                      </a:pPr>
                      <a:r>
                        <a:rPr lang="en-US" sz="1150" b="1" dirty="0">
                          <a:effectLst/>
                        </a:rPr>
                        <a:t>Patient</a:t>
                      </a:r>
                      <a:r>
                        <a:rPr lang="en-US" sz="1150" b="1" baseline="0" dirty="0">
                          <a:effectLst/>
                        </a:rPr>
                        <a:t> agreements</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1775015714"/>
                  </a:ext>
                </a:extLst>
              </a:tr>
              <a:tr h="925197">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Formal signed patient agreements regarding chronic opioid therapy…</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…do not exist.</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but do not align with current clinic policies and/or are not consistently used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align with current clinic policies, but are not consistently used.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align with current policies, and are consistently used with all patients on chronic opioid therapy.</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2146668473"/>
                  </a:ext>
                </a:extLst>
              </a:tr>
              <a:tr h="348314">
                <a:tc>
                  <a:txBody>
                    <a:bodyPr/>
                    <a:lstStyle/>
                    <a:p>
                      <a:pPr marL="228600" marR="0" indent="-228600">
                        <a:lnSpc>
                          <a:spcPct val="107000"/>
                        </a:lnSpc>
                        <a:spcBef>
                          <a:spcPts val="300"/>
                        </a:spcBef>
                        <a:spcAft>
                          <a:spcPts val="300"/>
                        </a:spcAft>
                        <a:tabLst>
                          <a:tab pos="228600" algn="l"/>
                        </a:tabLst>
                      </a:pPr>
                      <a:r>
                        <a:rPr lang="en-US" sz="1150" b="1" dirty="0">
                          <a:effectLst/>
                        </a:rPr>
                        <a:t>Workflows</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765988175"/>
                  </a:ext>
                </a:extLst>
              </a:tr>
              <a:tr h="615155">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Clinic workflows for managing patients on chronic opioid therapy…</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…do not exist.</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but do not support current clinic policies.</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support current clinic policies, but are not fully implemented.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support current clinic policies, and are fully implemented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4121554167"/>
                  </a:ext>
                </a:extLst>
              </a:tr>
            </a:tbl>
          </a:graphicData>
        </a:graphic>
      </p:graphicFrame>
    </p:spTree>
    <p:extLst>
      <p:ext uri="{BB962C8B-B14F-4D97-AF65-F5344CB8AC3E}">
        <p14:creationId xmlns:p14="http://schemas.microsoft.com/office/powerpoint/2010/main" val="259960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chemeClr val="tx1"/>
                </a:solidFill>
              </a:rPr>
              <a:t>Tracking and Monitoring Patient Care</a:t>
            </a:r>
          </a:p>
        </p:txBody>
      </p:sp>
      <p:graphicFrame>
        <p:nvGraphicFramePr>
          <p:cNvPr id="3" name="Table 2"/>
          <p:cNvGraphicFramePr>
            <a:graphicFrameLocks noGrp="1"/>
          </p:cNvGraphicFramePr>
          <p:nvPr>
            <p:extLst>
              <p:ext uri="{D42A27DB-BD31-4B8C-83A1-F6EECF244321}">
                <p14:modId xmlns:p14="http://schemas.microsoft.com/office/powerpoint/2010/main" val="4225793135"/>
              </p:ext>
            </p:extLst>
          </p:nvPr>
        </p:nvGraphicFramePr>
        <p:xfrm>
          <a:off x="2" y="1345613"/>
          <a:ext cx="9143998" cy="5512387"/>
        </p:xfrm>
        <a:graphic>
          <a:graphicData uri="http://schemas.openxmlformats.org/drawingml/2006/table">
            <a:tbl>
              <a:tblPr firstRow="1" firstCol="1" bandRow="1">
                <a:tableStyleId>{E8B1032C-EA38-4F05-BA0D-38AFFFC7BED3}</a:tableStyleId>
              </a:tblPr>
              <a:tblGrid>
                <a:gridCol w="1942573">
                  <a:extLst>
                    <a:ext uri="{9D8B030D-6E8A-4147-A177-3AD203B41FA5}">
                      <a16:colId xmlns:a16="http://schemas.microsoft.com/office/drawing/2014/main" val="2845698471"/>
                    </a:ext>
                  </a:extLst>
                </a:gridCol>
                <a:gridCol w="1664541">
                  <a:extLst>
                    <a:ext uri="{9D8B030D-6E8A-4147-A177-3AD203B41FA5}">
                      <a16:colId xmlns:a16="http://schemas.microsoft.com/office/drawing/2014/main" val="3946890872"/>
                    </a:ext>
                  </a:extLst>
                </a:gridCol>
                <a:gridCol w="1845628">
                  <a:extLst>
                    <a:ext uri="{9D8B030D-6E8A-4147-A177-3AD203B41FA5}">
                      <a16:colId xmlns:a16="http://schemas.microsoft.com/office/drawing/2014/main" val="2769612903"/>
                    </a:ext>
                  </a:extLst>
                </a:gridCol>
                <a:gridCol w="1845628">
                  <a:extLst>
                    <a:ext uri="{9D8B030D-6E8A-4147-A177-3AD203B41FA5}">
                      <a16:colId xmlns:a16="http://schemas.microsoft.com/office/drawing/2014/main" val="1555192003"/>
                    </a:ext>
                  </a:extLst>
                </a:gridCol>
                <a:gridCol w="1845628">
                  <a:extLst>
                    <a:ext uri="{9D8B030D-6E8A-4147-A177-3AD203B41FA5}">
                      <a16:colId xmlns:a16="http://schemas.microsoft.com/office/drawing/2014/main" val="654336546"/>
                    </a:ext>
                  </a:extLst>
                </a:gridCol>
              </a:tblGrid>
              <a:tr h="574873">
                <a:tc>
                  <a:txBody>
                    <a:bodyPr/>
                    <a:lstStyle/>
                    <a:p>
                      <a:pPr marL="0" marR="0" algn="l">
                        <a:lnSpc>
                          <a:spcPct val="107000"/>
                        </a:lnSpc>
                        <a:spcBef>
                          <a:spcPts val="300"/>
                        </a:spcBef>
                        <a:spcAft>
                          <a:spcPts val="300"/>
                        </a:spcAft>
                        <a:tabLst>
                          <a:tab pos="228600" algn="l"/>
                        </a:tabLst>
                      </a:pPr>
                      <a:r>
                        <a:rPr lang="en-US" sz="1150" b="1" dirty="0">
                          <a:effectLst/>
                        </a:rPr>
                        <a:t>Tracking &amp; monitoring of patients prescribed chronic opioids</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817736001"/>
                  </a:ext>
                </a:extLst>
              </a:tr>
              <a:tr h="1348459">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Use of a system to pro-actively track &amp; monitor patients prescribed chronic opioids to ensure their safety…</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…has not been explored or is not possible with existing data systems.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…is technically possible, but systems to get useful reports are not yet in place.</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…is possible and systems are in place to produce basic reports on a regular basis.</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…is possible, systems are in place, and reports are produced that allow for tracking of patient care and monitoring of clinician practices.</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4057187303"/>
                  </a:ext>
                </a:extLst>
              </a:tr>
              <a:tr h="574873">
                <a:tc>
                  <a:txBody>
                    <a:bodyPr/>
                    <a:lstStyle/>
                    <a:p>
                      <a:pPr marL="0" marR="0" indent="0" algn="l">
                        <a:lnSpc>
                          <a:spcPct val="107000"/>
                        </a:lnSpc>
                        <a:spcBef>
                          <a:spcPts val="300"/>
                        </a:spcBef>
                        <a:spcAft>
                          <a:spcPts val="300"/>
                        </a:spcAft>
                        <a:tabLst>
                          <a:tab pos="228600" algn="l"/>
                        </a:tabLst>
                      </a:pPr>
                      <a:r>
                        <a:rPr lang="en-US" sz="1150" b="1" dirty="0">
                          <a:effectLst/>
                        </a:rPr>
                        <a:t>Tracking &amp; monitoring data collection workflows established</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3709438409"/>
                  </a:ext>
                </a:extLst>
              </a:tr>
              <a:tr h="1141246">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Workflows to enter data into the tracking &amp; monitoring system…</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…have not been developed.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in development, but not established.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established, but aren’t consistently implemented.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established and consistently implemented. Responsibilities are assigned and protected time is available to complete assigned responsibilities.</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4130955290"/>
                  </a:ext>
                </a:extLst>
              </a:tr>
              <a:tr h="559211">
                <a:tc>
                  <a:txBody>
                    <a:bodyPr/>
                    <a:lstStyle/>
                    <a:p>
                      <a:pPr marL="0" marR="0" indent="0">
                        <a:lnSpc>
                          <a:spcPct val="107000"/>
                        </a:lnSpc>
                        <a:spcBef>
                          <a:spcPts val="300"/>
                        </a:spcBef>
                        <a:spcAft>
                          <a:spcPts val="300"/>
                        </a:spcAft>
                        <a:tabLst>
                          <a:tab pos="228600" algn="l"/>
                        </a:tabLst>
                      </a:pPr>
                      <a:r>
                        <a:rPr lang="en-US" sz="1150" b="1" dirty="0">
                          <a:effectLst/>
                        </a:rPr>
                        <a:t>Tracking &amp; monitoring data use workflows established</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1994100687"/>
                  </a:ext>
                </a:extLst>
              </a:tr>
              <a:tr h="1313725">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Workflows to use data to track patient care and monitor clinician practices…</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…have not been developed.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in development, but not established.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established, but aren’t consistently implemented.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established and consistently implemented. Responsibilities are assigned and protected time is available to complete assigned responsibilities.</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3575539252"/>
                  </a:ext>
                </a:extLst>
              </a:tr>
            </a:tbl>
          </a:graphicData>
        </a:graphic>
      </p:graphicFrame>
    </p:spTree>
    <p:extLst>
      <p:ext uri="{BB962C8B-B14F-4D97-AF65-F5344CB8AC3E}">
        <p14:creationId xmlns:p14="http://schemas.microsoft.com/office/powerpoint/2010/main" val="3930119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chemeClr val="tx1"/>
                </a:solidFill>
              </a:rPr>
              <a:t>Planned, Patient-Centered Visits </a:t>
            </a:r>
          </a:p>
        </p:txBody>
      </p:sp>
      <p:graphicFrame>
        <p:nvGraphicFramePr>
          <p:cNvPr id="5" name="Table 4"/>
          <p:cNvGraphicFramePr>
            <a:graphicFrameLocks noGrp="1"/>
          </p:cNvGraphicFramePr>
          <p:nvPr>
            <p:extLst>
              <p:ext uri="{D42A27DB-BD31-4B8C-83A1-F6EECF244321}">
                <p14:modId xmlns:p14="http://schemas.microsoft.com/office/powerpoint/2010/main" val="1219114400"/>
              </p:ext>
            </p:extLst>
          </p:nvPr>
        </p:nvGraphicFramePr>
        <p:xfrm>
          <a:off x="0" y="1292038"/>
          <a:ext cx="9143998" cy="5565963"/>
        </p:xfrm>
        <a:graphic>
          <a:graphicData uri="http://schemas.openxmlformats.org/drawingml/2006/table">
            <a:tbl>
              <a:tblPr firstRow="1" firstCol="1" bandRow="1">
                <a:tableStyleId>{E8B1032C-EA38-4F05-BA0D-38AFFFC7BED3}</a:tableStyleId>
              </a:tblPr>
              <a:tblGrid>
                <a:gridCol w="1942573">
                  <a:extLst>
                    <a:ext uri="{9D8B030D-6E8A-4147-A177-3AD203B41FA5}">
                      <a16:colId xmlns:a16="http://schemas.microsoft.com/office/drawing/2014/main" val="3786464031"/>
                    </a:ext>
                  </a:extLst>
                </a:gridCol>
                <a:gridCol w="1664541">
                  <a:extLst>
                    <a:ext uri="{9D8B030D-6E8A-4147-A177-3AD203B41FA5}">
                      <a16:colId xmlns:a16="http://schemas.microsoft.com/office/drawing/2014/main" val="3872413709"/>
                    </a:ext>
                  </a:extLst>
                </a:gridCol>
                <a:gridCol w="1845628">
                  <a:extLst>
                    <a:ext uri="{9D8B030D-6E8A-4147-A177-3AD203B41FA5}">
                      <a16:colId xmlns:a16="http://schemas.microsoft.com/office/drawing/2014/main" val="3218391207"/>
                    </a:ext>
                  </a:extLst>
                </a:gridCol>
                <a:gridCol w="1845628">
                  <a:extLst>
                    <a:ext uri="{9D8B030D-6E8A-4147-A177-3AD203B41FA5}">
                      <a16:colId xmlns:a16="http://schemas.microsoft.com/office/drawing/2014/main" val="1749755573"/>
                    </a:ext>
                  </a:extLst>
                </a:gridCol>
                <a:gridCol w="1845628">
                  <a:extLst>
                    <a:ext uri="{9D8B030D-6E8A-4147-A177-3AD203B41FA5}">
                      <a16:colId xmlns:a16="http://schemas.microsoft.com/office/drawing/2014/main" val="2865703109"/>
                    </a:ext>
                  </a:extLst>
                </a:gridCol>
              </a:tblGrid>
              <a:tr h="286779">
                <a:tc>
                  <a:txBody>
                    <a:bodyPr/>
                    <a:lstStyle/>
                    <a:p>
                      <a:pPr marL="0" marR="0">
                        <a:lnSpc>
                          <a:spcPct val="107000"/>
                        </a:lnSpc>
                        <a:spcBef>
                          <a:spcPts val="300"/>
                        </a:spcBef>
                        <a:spcAft>
                          <a:spcPts val="300"/>
                        </a:spcAft>
                        <a:tabLst>
                          <a:tab pos="228600" algn="l"/>
                        </a:tabLst>
                      </a:pPr>
                      <a:r>
                        <a:rPr lang="en-US" sz="1100" b="1" dirty="0">
                          <a:effectLst/>
                        </a:rPr>
                        <a:t>Planned opioid patient visits</a:t>
                      </a:r>
                      <a:endParaRPr lang="en-US" sz="11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1019912157"/>
                  </a:ext>
                </a:extLst>
              </a:tr>
              <a:tr h="930897">
                <a:tc>
                  <a:txBody>
                    <a:bodyPr/>
                    <a:lstStyle/>
                    <a:p>
                      <a:pPr marL="0" marR="0" lvl="0" indent="0">
                        <a:lnSpc>
                          <a:spcPct val="107000"/>
                        </a:lnSpc>
                        <a:spcBef>
                          <a:spcPts val="300"/>
                        </a:spcBef>
                        <a:spcAft>
                          <a:spcPts val="300"/>
                        </a:spcAft>
                        <a:buFont typeface="+mj-lt"/>
                        <a:buNone/>
                        <a:tabLst>
                          <a:tab pos="228600" algn="l"/>
                        </a:tabLst>
                      </a:pPr>
                      <a:r>
                        <a:rPr lang="en-US" sz="1100" b="1" dirty="0">
                          <a:effectLst/>
                        </a:rPr>
                        <a:t>Before routine clinic visits, patients on chronic opioid therapy…</a:t>
                      </a:r>
                      <a:endParaRPr lang="en-US" sz="110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…are not identified. There is no advance preparation for patient visits for chronic opioid therapy.</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…are sometimes identified, but there is no discussion or advance preparation for visits with patients prescribed chronic opioids.</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…are identified, and a discussion or chart review to prepare for the visit sometimes occurs.</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…are consistently identified and discussed before the visit. The chart is reviewed and preparations made to address safe opioid use.</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880029962"/>
                  </a:ext>
                </a:extLst>
              </a:tr>
              <a:tr h="265971">
                <a:tc>
                  <a:txBody>
                    <a:bodyPr/>
                    <a:lstStyle/>
                    <a:p>
                      <a:pPr marL="0" marR="0">
                        <a:lnSpc>
                          <a:spcPct val="107000"/>
                        </a:lnSpc>
                        <a:spcBef>
                          <a:spcPts val="300"/>
                        </a:spcBef>
                        <a:spcAft>
                          <a:spcPts val="300"/>
                        </a:spcAft>
                        <a:tabLst>
                          <a:tab pos="228600" algn="l"/>
                        </a:tabLst>
                      </a:pPr>
                      <a:r>
                        <a:rPr lang="en-US" sz="1100" b="1" dirty="0">
                          <a:effectLst/>
                        </a:rPr>
                        <a:t>Empathic communication</a:t>
                      </a:r>
                      <a:endParaRPr lang="en-US" sz="11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4072545381"/>
                  </a:ext>
                </a:extLst>
              </a:tr>
              <a:tr h="930897">
                <a:tc>
                  <a:txBody>
                    <a:bodyPr/>
                    <a:lstStyle/>
                    <a:p>
                      <a:pPr marL="0" marR="0" lvl="0" indent="0">
                        <a:lnSpc>
                          <a:spcPct val="107000"/>
                        </a:lnSpc>
                        <a:spcBef>
                          <a:spcPts val="300"/>
                        </a:spcBef>
                        <a:spcAft>
                          <a:spcPts val="300"/>
                        </a:spcAft>
                        <a:buFont typeface="+mj-lt"/>
                        <a:buNone/>
                        <a:tabLst>
                          <a:tab pos="228600" algn="l"/>
                        </a:tabLst>
                      </a:pPr>
                      <a:r>
                        <a:rPr lang="en-US" sz="1100" b="1" dirty="0">
                          <a:effectLst/>
                        </a:rPr>
                        <a:t>Training on patient-centered, empathic communication emphasizing patient safety, e.g., opioid risks, dose escalation, and to tapering… </a:t>
                      </a:r>
                      <a:endParaRPr lang="en-US" sz="110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…has not been offered to clinicians and staff.</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…has been offered to clinicians and staff, but there was limited participation. </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…has been offered and the majority of clinicians and staff participated. </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…is consistently offered with widespread, regular participation.</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629367008"/>
                  </a:ext>
                </a:extLst>
              </a:tr>
              <a:tr h="242033">
                <a:tc>
                  <a:txBody>
                    <a:bodyPr/>
                    <a:lstStyle/>
                    <a:p>
                      <a:pPr marL="228600" marR="0" indent="-228600">
                        <a:lnSpc>
                          <a:spcPct val="107000"/>
                        </a:lnSpc>
                        <a:spcBef>
                          <a:spcPts val="300"/>
                        </a:spcBef>
                        <a:spcAft>
                          <a:spcPts val="300"/>
                        </a:spcAft>
                        <a:tabLst>
                          <a:tab pos="228600" algn="l"/>
                        </a:tabLst>
                      </a:pPr>
                      <a:r>
                        <a:rPr lang="en-US" sz="1100" b="1" dirty="0">
                          <a:effectLst/>
                        </a:rPr>
                        <a:t>Patient involvement</a:t>
                      </a:r>
                      <a:endParaRPr lang="en-US" sz="11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1775015714"/>
                  </a:ext>
                </a:extLst>
              </a:tr>
              <a:tr h="1118739">
                <a:tc>
                  <a:txBody>
                    <a:bodyPr/>
                    <a:lstStyle/>
                    <a:p>
                      <a:pPr marL="0" marR="0" lvl="0" indent="0">
                        <a:lnSpc>
                          <a:spcPct val="107000"/>
                        </a:lnSpc>
                        <a:spcBef>
                          <a:spcPts val="300"/>
                        </a:spcBef>
                        <a:spcAft>
                          <a:spcPts val="300"/>
                        </a:spcAft>
                        <a:buFont typeface="+mj-lt"/>
                        <a:buNone/>
                        <a:tabLst>
                          <a:tab pos="228600" algn="l"/>
                        </a:tabLst>
                      </a:pPr>
                      <a:r>
                        <a:rPr lang="en-US" sz="1100" b="1" dirty="0">
                          <a:effectLst/>
                        </a:rPr>
                        <a:t>Training on how to involve patients on chronic opioid therapy in decision-making, setting goals for improvement and providing support for self-management…</a:t>
                      </a:r>
                      <a:endParaRPr lang="en-US" sz="110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…has not been offered to clinicians and staff.</a:t>
                      </a:r>
                    </a:p>
                    <a:p>
                      <a:pPr marL="0" marR="0">
                        <a:lnSpc>
                          <a:spcPct val="107000"/>
                        </a:lnSpc>
                        <a:spcBef>
                          <a:spcPts val="300"/>
                        </a:spcBef>
                        <a:spcAft>
                          <a:spcPts val="300"/>
                        </a:spcAft>
                        <a:tabLst>
                          <a:tab pos="228600" algn="l"/>
                        </a:tabLst>
                      </a:pPr>
                      <a:r>
                        <a:rPr lang="en-US" sz="1100" dirty="0">
                          <a:effectLst/>
                        </a:rPr>
                        <a:t> </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…has been offered to clinicians and staff, but there was limited participation. </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…has been offered and the majority of clinicians and staff participated. </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…is consistently offered with widespread, regular participation.</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2146668473"/>
                  </a:ext>
                </a:extLst>
              </a:tr>
              <a:tr h="245690">
                <a:tc>
                  <a:txBody>
                    <a:bodyPr/>
                    <a:lstStyle/>
                    <a:p>
                      <a:pPr marL="228600" marR="0" indent="-228600">
                        <a:lnSpc>
                          <a:spcPct val="107000"/>
                        </a:lnSpc>
                        <a:spcBef>
                          <a:spcPts val="300"/>
                        </a:spcBef>
                        <a:spcAft>
                          <a:spcPts val="300"/>
                        </a:spcAft>
                        <a:tabLst>
                          <a:tab pos="228600" algn="l"/>
                        </a:tabLst>
                      </a:pPr>
                      <a:r>
                        <a:rPr lang="en-US" sz="1100" b="1" dirty="0">
                          <a:effectLst/>
                        </a:rPr>
                        <a:t>Care plans</a:t>
                      </a:r>
                      <a:endParaRPr lang="en-US" sz="11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765988175"/>
                  </a:ext>
                </a:extLst>
              </a:tr>
              <a:tr h="555213">
                <a:tc>
                  <a:txBody>
                    <a:bodyPr/>
                    <a:lstStyle/>
                    <a:p>
                      <a:pPr marL="0" marR="0" lvl="0" indent="0">
                        <a:lnSpc>
                          <a:spcPct val="107000"/>
                        </a:lnSpc>
                        <a:spcBef>
                          <a:spcPts val="300"/>
                        </a:spcBef>
                        <a:spcAft>
                          <a:spcPts val="300"/>
                        </a:spcAft>
                        <a:buFont typeface="+mj-lt"/>
                        <a:buNone/>
                        <a:tabLst>
                          <a:tab pos="228600" algn="l"/>
                        </a:tabLst>
                      </a:pPr>
                      <a:r>
                        <a:rPr lang="en-US" sz="1100" b="1" dirty="0">
                          <a:effectLst/>
                        </a:rPr>
                        <a:t>Chronic are care plan templates for chronic pain management…</a:t>
                      </a:r>
                      <a:endParaRPr lang="en-US" sz="110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…do not exist.</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…exist, but do not align with current clinic policies and/or are not consistently used</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…exist, align with current clinic policies, but are not consistently used.</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…exist, align with current policies, and are consistently used. </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4121554167"/>
                  </a:ext>
                </a:extLst>
              </a:tr>
              <a:tr h="246688">
                <a:tc>
                  <a:txBody>
                    <a:bodyPr/>
                    <a:lstStyle/>
                    <a:p>
                      <a:pPr marL="228600" marR="0" indent="-228600">
                        <a:lnSpc>
                          <a:spcPct val="107000"/>
                        </a:lnSpc>
                        <a:spcBef>
                          <a:spcPts val="300"/>
                        </a:spcBef>
                        <a:spcAft>
                          <a:spcPts val="300"/>
                        </a:spcAft>
                        <a:tabLst>
                          <a:tab pos="228600" algn="l"/>
                        </a:tabLst>
                      </a:pPr>
                      <a:r>
                        <a:rPr lang="en-US" sz="1100" b="1" dirty="0">
                          <a:effectLst/>
                        </a:rPr>
                        <a:t>Patient Education</a:t>
                      </a:r>
                      <a:endParaRPr lang="en-US" sz="11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0" dirty="0">
                          <a:effectLst/>
                        </a:rPr>
                        <a:t>1              2              3</a:t>
                      </a:r>
                      <a:endParaRPr lang="en-US" sz="1200" b="0"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0" dirty="0">
                          <a:effectLst/>
                        </a:rPr>
                        <a:t>4              5              6</a:t>
                      </a:r>
                      <a:endParaRPr lang="en-US" sz="1200" b="0"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0" dirty="0">
                          <a:effectLst/>
                        </a:rPr>
                        <a:t>7              8              9</a:t>
                      </a:r>
                      <a:endParaRPr lang="en-US" sz="1200" b="0"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0" dirty="0">
                          <a:effectLst/>
                        </a:rPr>
                        <a:t>10              11              12</a:t>
                      </a:r>
                      <a:endParaRPr lang="en-US" sz="1200" b="0"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1755152056"/>
                  </a:ext>
                </a:extLst>
              </a:tr>
              <a:tr h="743056">
                <a:tc>
                  <a:txBody>
                    <a:bodyPr/>
                    <a:lstStyle/>
                    <a:p>
                      <a:pPr marL="0" marR="0" lvl="0" indent="0">
                        <a:lnSpc>
                          <a:spcPct val="107000"/>
                        </a:lnSpc>
                        <a:spcBef>
                          <a:spcPts val="300"/>
                        </a:spcBef>
                        <a:spcAft>
                          <a:spcPts val="300"/>
                        </a:spcAft>
                        <a:buFont typeface="+mj-lt"/>
                        <a:buNone/>
                        <a:tabLst>
                          <a:tab pos="228600" algn="l"/>
                        </a:tabLst>
                      </a:pPr>
                      <a:r>
                        <a:rPr lang="en-US" sz="1100" b="1" dirty="0">
                          <a:effectLst/>
                        </a:rPr>
                        <a:t>Patient education materials that include explanation of the risks, and limited benefits of long-term opioid use…</a:t>
                      </a:r>
                      <a:endParaRPr lang="en-US" sz="110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…do not exist.</a:t>
                      </a:r>
                    </a:p>
                    <a:p>
                      <a:pPr marL="0" marR="0">
                        <a:lnSpc>
                          <a:spcPct val="107000"/>
                        </a:lnSpc>
                        <a:spcBef>
                          <a:spcPts val="300"/>
                        </a:spcBef>
                        <a:spcAft>
                          <a:spcPts val="300"/>
                        </a:spcAft>
                        <a:tabLst>
                          <a:tab pos="228600" algn="l"/>
                        </a:tabLst>
                      </a:pPr>
                      <a:r>
                        <a:rPr lang="en-US" sz="1100" b="1" dirty="0">
                          <a:effectLst/>
                        </a:rPr>
                        <a:t> </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…exist, but strategies to disseminate to patients do not exist. </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…exist and dissemination strategies exist, but the strategies have not been fully implemented. </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00" dirty="0">
                          <a:effectLst/>
                        </a:rPr>
                        <a:t>…exist, dissemination strategies exist, and the strategies have been fully implemented.</a:t>
                      </a:r>
                      <a:endParaRPr lang="en-US" sz="110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1351016908"/>
                  </a:ext>
                </a:extLst>
              </a:tr>
            </a:tbl>
          </a:graphicData>
        </a:graphic>
      </p:graphicFrame>
    </p:spTree>
    <p:extLst>
      <p:ext uri="{BB962C8B-B14F-4D97-AF65-F5344CB8AC3E}">
        <p14:creationId xmlns:p14="http://schemas.microsoft.com/office/powerpoint/2010/main" val="2547290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chemeClr val="tx1"/>
                </a:solidFill>
              </a:rPr>
              <a:t>Caring for Complex Patients</a:t>
            </a:r>
          </a:p>
        </p:txBody>
      </p:sp>
      <p:graphicFrame>
        <p:nvGraphicFramePr>
          <p:cNvPr id="3" name="Table 2"/>
          <p:cNvGraphicFramePr>
            <a:graphicFrameLocks noGrp="1"/>
          </p:cNvGraphicFramePr>
          <p:nvPr>
            <p:extLst>
              <p:ext uri="{D42A27DB-BD31-4B8C-83A1-F6EECF244321}">
                <p14:modId xmlns:p14="http://schemas.microsoft.com/office/powerpoint/2010/main" val="426078028"/>
              </p:ext>
            </p:extLst>
          </p:nvPr>
        </p:nvGraphicFramePr>
        <p:xfrm>
          <a:off x="2" y="1345612"/>
          <a:ext cx="9143998" cy="4072207"/>
        </p:xfrm>
        <a:graphic>
          <a:graphicData uri="http://schemas.openxmlformats.org/drawingml/2006/table">
            <a:tbl>
              <a:tblPr firstRow="1" firstCol="1" bandRow="1">
                <a:tableStyleId>{E8B1032C-EA38-4F05-BA0D-38AFFFC7BED3}</a:tableStyleId>
              </a:tblPr>
              <a:tblGrid>
                <a:gridCol w="1942573">
                  <a:extLst>
                    <a:ext uri="{9D8B030D-6E8A-4147-A177-3AD203B41FA5}">
                      <a16:colId xmlns:a16="http://schemas.microsoft.com/office/drawing/2014/main" val="2845698471"/>
                    </a:ext>
                  </a:extLst>
                </a:gridCol>
                <a:gridCol w="1664541">
                  <a:extLst>
                    <a:ext uri="{9D8B030D-6E8A-4147-A177-3AD203B41FA5}">
                      <a16:colId xmlns:a16="http://schemas.microsoft.com/office/drawing/2014/main" val="3946890872"/>
                    </a:ext>
                  </a:extLst>
                </a:gridCol>
                <a:gridCol w="1845628">
                  <a:extLst>
                    <a:ext uri="{9D8B030D-6E8A-4147-A177-3AD203B41FA5}">
                      <a16:colId xmlns:a16="http://schemas.microsoft.com/office/drawing/2014/main" val="2769612903"/>
                    </a:ext>
                  </a:extLst>
                </a:gridCol>
                <a:gridCol w="1845628">
                  <a:extLst>
                    <a:ext uri="{9D8B030D-6E8A-4147-A177-3AD203B41FA5}">
                      <a16:colId xmlns:a16="http://schemas.microsoft.com/office/drawing/2014/main" val="1555192003"/>
                    </a:ext>
                  </a:extLst>
                </a:gridCol>
                <a:gridCol w="1845628">
                  <a:extLst>
                    <a:ext uri="{9D8B030D-6E8A-4147-A177-3AD203B41FA5}">
                      <a16:colId xmlns:a16="http://schemas.microsoft.com/office/drawing/2014/main" val="654336546"/>
                    </a:ext>
                  </a:extLst>
                </a:gridCol>
              </a:tblGrid>
              <a:tr h="599427">
                <a:tc>
                  <a:txBody>
                    <a:bodyPr/>
                    <a:lstStyle/>
                    <a:p>
                      <a:pPr marL="0" marR="0">
                        <a:lnSpc>
                          <a:spcPct val="107000"/>
                        </a:lnSpc>
                        <a:spcBef>
                          <a:spcPts val="300"/>
                        </a:spcBef>
                        <a:spcAft>
                          <a:spcPts val="300"/>
                        </a:spcAft>
                        <a:tabLst>
                          <a:tab pos="228600" algn="l"/>
                        </a:tabLst>
                      </a:pPr>
                      <a:r>
                        <a:rPr lang="en-US" sz="1150" b="1" dirty="0">
                          <a:effectLst/>
                        </a:rPr>
                        <a:t>Identifying complex patients</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817736001"/>
                  </a:ext>
                </a:extLst>
              </a:tr>
              <a:tr h="1513354">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Policies, clinic-selected screening tools, and workflows to identify opioid misuse, diversion, addiction, and to recognize mental/behavioral health needs…</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…do not exist.</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…partially exist.</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but are only partially implemented.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 and are consistently implemented.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4057187303"/>
                  </a:ext>
                </a:extLst>
              </a:tr>
              <a:tr h="599427">
                <a:tc>
                  <a:txBody>
                    <a:bodyPr/>
                    <a:lstStyle/>
                    <a:p>
                      <a:pPr marL="228600" marR="0" indent="-228600">
                        <a:lnSpc>
                          <a:spcPct val="107000"/>
                        </a:lnSpc>
                        <a:spcBef>
                          <a:spcPts val="300"/>
                        </a:spcBef>
                        <a:spcAft>
                          <a:spcPts val="300"/>
                        </a:spcAft>
                        <a:tabLst>
                          <a:tab pos="228600" algn="l"/>
                        </a:tabLst>
                      </a:pPr>
                      <a:r>
                        <a:rPr lang="en-US" sz="1150" b="1" dirty="0">
                          <a:effectLst/>
                        </a:rPr>
                        <a:t>Behavioral health resources</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3709438409"/>
                  </a:ext>
                </a:extLst>
              </a:tr>
              <a:tr h="1359999">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Mental/behavioral health  services… </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difficult to obtain reliably.</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available from behavioral health specialists but aren’t timely or convenient.</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available from behavioral health specialists and are usually timely and convenient.</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readily available from behavioral health specialists who are onsite or who work in an organization that has a referral protocol or agreement with our practice setting.</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4130955290"/>
                  </a:ext>
                </a:extLst>
              </a:tr>
            </a:tbl>
          </a:graphicData>
        </a:graphic>
      </p:graphicFrame>
    </p:spTree>
    <p:extLst>
      <p:ext uri="{BB962C8B-B14F-4D97-AF65-F5344CB8AC3E}">
        <p14:creationId xmlns:p14="http://schemas.microsoft.com/office/powerpoint/2010/main" val="2184918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chemeClr val="tx1"/>
                </a:solidFill>
              </a:rPr>
              <a:t>Measuring Success</a:t>
            </a:r>
          </a:p>
        </p:txBody>
      </p:sp>
      <p:graphicFrame>
        <p:nvGraphicFramePr>
          <p:cNvPr id="3" name="Table 2"/>
          <p:cNvGraphicFramePr>
            <a:graphicFrameLocks noGrp="1"/>
          </p:cNvGraphicFramePr>
          <p:nvPr>
            <p:extLst>
              <p:ext uri="{D42A27DB-BD31-4B8C-83A1-F6EECF244321}">
                <p14:modId xmlns:p14="http://schemas.microsoft.com/office/powerpoint/2010/main" val="3420818233"/>
              </p:ext>
            </p:extLst>
          </p:nvPr>
        </p:nvGraphicFramePr>
        <p:xfrm>
          <a:off x="2" y="1345612"/>
          <a:ext cx="9143998" cy="4238174"/>
        </p:xfrm>
        <a:graphic>
          <a:graphicData uri="http://schemas.openxmlformats.org/drawingml/2006/table">
            <a:tbl>
              <a:tblPr firstRow="1" firstCol="1" bandRow="1">
                <a:tableStyleId>{E8B1032C-EA38-4F05-BA0D-38AFFFC7BED3}</a:tableStyleId>
              </a:tblPr>
              <a:tblGrid>
                <a:gridCol w="1942573">
                  <a:extLst>
                    <a:ext uri="{9D8B030D-6E8A-4147-A177-3AD203B41FA5}">
                      <a16:colId xmlns:a16="http://schemas.microsoft.com/office/drawing/2014/main" val="2845698471"/>
                    </a:ext>
                  </a:extLst>
                </a:gridCol>
                <a:gridCol w="1664541">
                  <a:extLst>
                    <a:ext uri="{9D8B030D-6E8A-4147-A177-3AD203B41FA5}">
                      <a16:colId xmlns:a16="http://schemas.microsoft.com/office/drawing/2014/main" val="3946890872"/>
                    </a:ext>
                  </a:extLst>
                </a:gridCol>
                <a:gridCol w="1845628">
                  <a:extLst>
                    <a:ext uri="{9D8B030D-6E8A-4147-A177-3AD203B41FA5}">
                      <a16:colId xmlns:a16="http://schemas.microsoft.com/office/drawing/2014/main" val="2769612903"/>
                    </a:ext>
                  </a:extLst>
                </a:gridCol>
                <a:gridCol w="1845628">
                  <a:extLst>
                    <a:ext uri="{9D8B030D-6E8A-4147-A177-3AD203B41FA5}">
                      <a16:colId xmlns:a16="http://schemas.microsoft.com/office/drawing/2014/main" val="1555192003"/>
                    </a:ext>
                  </a:extLst>
                </a:gridCol>
                <a:gridCol w="1845628">
                  <a:extLst>
                    <a:ext uri="{9D8B030D-6E8A-4147-A177-3AD203B41FA5}">
                      <a16:colId xmlns:a16="http://schemas.microsoft.com/office/drawing/2014/main" val="654336546"/>
                    </a:ext>
                  </a:extLst>
                </a:gridCol>
              </a:tblGrid>
              <a:tr h="599427">
                <a:tc>
                  <a:txBody>
                    <a:bodyPr/>
                    <a:lstStyle/>
                    <a:p>
                      <a:pPr marL="0" marR="0">
                        <a:lnSpc>
                          <a:spcPct val="107000"/>
                        </a:lnSpc>
                        <a:spcBef>
                          <a:spcPts val="300"/>
                        </a:spcBef>
                        <a:spcAft>
                          <a:spcPts val="300"/>
                        </a:spcAft>
                        <a:tabLst>
                          <a:tab pos="228600" algn="l"/>
                        </a:tabLst>
                      </a:pPr>
                      <a:r>
                        <a:rPr lang="en-US" sz="1150" b="1" dirty="0">
                          <a:effectLst/>
                        </a:rPr>
                        <a:t>Monitoring progress</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817736001"/>
                  </a:ext>
                </a:extLst>
              </a:tr>
              <a:tr h="1513354">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A system to measure and monitor progress in opioid therapy practice change…</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…does not exist.</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…exists, including overall tracking goals, but regular tracking reports on specific objectives have not been produced.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…is used to produce regular tracking reports on specific objectives. Leadership reviews are done occasionally, but not on a formal schedule.</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…has been fully implemented to measure and track progress on specific objectives. Leadership reviews progress reports regularly and adjustments and improvements are implemented.</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4057187303"/>
                  </a:ext>
                </a:extLst>
              </a:tr>
              <a:tr h="599427">
                <a:tc>
                  <a:txBody>
                    <a:bodyPr/>
                    <a:lstStyle/>
                    <a:p>
                      <a:pPr marL="228600" marR="0" indent="-228600">
                        <a:lnSpc>
                          <a:spcPct val="107000"/>
                        </a:lnSpc>
                        <a:spcBef>
                          <a:spcPts val="300"/>
                        </a:spcBef>
                        <a:spcAft>
                          <a:spcPts val="300"/>
                        </a:spcAft>
                        <a:tabLst>
                          <a:tab pos="228600" algn="l"/>
                        </a:tabLst>
                      </a:pPr>
                      <a:r>
                        <a:rPr lang="en-US" sz="1150" b="1" dirty="0">
                          <a:effectLst/>
                        </a:rPr>
                        <a:t>Assessing and modifying</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1              2              3</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4              5              6</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7              8              9</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tc>
                  <a:txBody>
                    <a:bodyPr/>
                    <a:lstStyle/>
                    <a:p>
                      <a:pPr marL="0" marR="0" algn="ctr">
                        <a:lnSpc>
                          <a:spcPct val="107000"/>
                        </a:lnSpc>
                        <a:spcBef>
                          <a:spcPts val="300"/>
                        </a:spcBef>
                        <a:spcAft>
                          <a:spcPts val="300"/>
                        </a:spcAft>
                        <a:tabLst>
                          <a:tab pos="228600" algn="l"/>
                        </a:tabLst>
                      </a:pPr>
                      <a:r>
                        <a:rPr lang="en-US" sz="1200" b="1" dirty="0">
                          <a:effectLst/>
                        </a:rPr>
                        <a:t>10              11              12</a:t>
                      </a:r>
                      <a:endParaRPr lang="en-US" sz="1200" b="1" dirty="0">
                        <a:effectLst/>
                        <a:latin typeface="Calibri" panose="020F0502020204030204" pitchFamily="34" charset="0"/>
                        <a:ea typeface="MS Mincho" panose="02020609040205080304"/>
                        <a:cs typeface="Arial" panose="020B0604020202020204" pitchFamily="34" charset="0"/>
                      </a:endParaRPr>
                    </a:p>
                  </a:txBody>
                  <a:tcPr marL="68580" marR="68580" marT="0" marB="0" anchor="ctr"/>
                </a:tc>
                <a:extLst>
                  <a:ext uri="{0D108BD9-81ED-4DB2-BD59-A6C34878D82A}">
                    <a16:rowId xmlns:a16="http://schemas.microsoft.com/office/drawing/2014/main" val="3709438409"/>
                  </a:ext>
                </a:extLst>
              </a:tr>
              <a:tr h="1359999">
                <a:tc>
                  <a:txBody>
                    <a:bodyPr/>
                    <a:lstStyle/>
                    <a:p>
                      <a:pPr marL="0" marR="0" lvl="0" indent="0">
                        <a:lnSpc>
                          <a:spcPct val="107000"/>
                        </a:lnSpc>
                        <a:spcBef>
                          <a:spcPts val="300"/>
                        </a:spcBef>
                        <a:spcAft>
                          <a:spcPts val="300"/>
                        </a:spcAft>
                        <a:buFont typeface="+mj-lt"/>
                        <a:buNone/>
                        <a:tabLst>
                          <a:tab pos="228600" algn="l"/>
                        </a:tabLst>
                      </a:pPr>
                      <a:r>
                        <a:rPr lang="en-US" sz="1150" b="1" dirty="0">
                          <a:effectLst/>
                        </a:rPr>
                        <a:t>Adjustments to achieve safer opioid prescribing based on monitoring data…</a:t>
                      </a:r>
                      <a:endParaRPr lang="en-US" sz="1150" b="1"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not being made.</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occasionally made, but are limited in scope and consistency.</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often made and are usually timely. </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tc>
                  <a:txBody>
                    <a:bodyPr/>
                    <a:lstStyle/>
                    <a:p>
                      <a:pPr marL="0" marR="0">
                        <a:lnSpc>
                          <a:spcPct val="107000"/>
                        </a:lnSpc>
                        <a:spcBef>
                          <a:spcPts val="300"/>
                        </a:spcBef>
                        <a:spcAft>
                          <a:spcPts val="300"/>
                        </a:spcAft>
                        <a:tabLst>
                          <a:tab pos="228600" algn="l"/>
                        </a:tabLst>
                      </a:pPr>
                      <a:r>
                        <a:rPr lang="en-US" sz="1150" dirty="0">
                          <a:effectLst/>
                        </a:rPr>
                        <a:t>…are consistently made and are integrated in overall quality improvement strategies.</a:t>
                      </a:r>
                      <a:endParaRPr lang="en-US" sz="1150" dirty="0">
                        <a:effectLst/>
                        <a:latin typeface="Calibri" panose="020F0502020204030204" pitchFamily="34" charset="0"/>
                        <a:ea typeface="MS Mincho" panose="02020609040205080304"/>
                        <a:cs typeface="Arial" panose="020B0604020202020204" pitchFamily="34" charset="0"/>
                      </a:endParaRPr>
                    </a:p>
                  </a:txBody>
                  <a:tcPr marL="68580" marR="68580" marT="0" marB="0"/>
                </a:tc>
                <a:extLst>
                  <a:ext uri="{0D108BD9-81ED-4DB2-BD59-A6C34878D82A}">
                    <a16:rowId xmlns:a16="http://schemas.microsoft.com/office/drawing/2014/main" val="4130955290"/>
                  </a:ext>
                </a:extLst>
              </a:tr>
            </a:tbl>
          </a:graphicData>
        </a:graphic>
      </p:graphicFrame>
    </p:spTree>
    <p:extLst>
      <p:ext uri="{BB962C8B-B14F-4D97-AF65-F5344CB8AC3E}">
        <p14:creationId xmlns:p14="http://schemas.microsoft.com/office/powerpoint/2010/main" val="4041334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800" dirty="0"/>
              <a:t>This is an all-clinic, team process</a:t>
            </a:r>
          </a:p>
          <a:p>
            <a:pPr marL="457200" indent="-228600">
              <a:buFont typeface="Arial" panose="020B0604020202020204" pitchFamily="34" charset="0"/>
              <a:buChar char="•"/>
            </a:pPr>
            <a:r>
              <a:rPr lang="en-US" sz="2800" dirty="0"/>
              <a:t>Opioid Improvement Team will create a plan to move forward</a:t>
            </a:r>
          </a:p>
          <a:p>
            <a:pPr marL="457200" indent="-228600">
              <a:buFont typeface="Arial" panose="020B0604020202020204" pitchFamily="34" charset="0"/>
              <a:buChar char="•"/>
            </a:pPr>
            <a:r>
              <a:rPr lang="en-US" sz="2800" dirty="0"/>
              <a:t>You will have a chance to participate in clinical education opportunities. Feel free to get started right away! </a:t>
            </a:r>
          </a:p>
          <a:p>
            <a:pPr marL="0" indent="0">
              <a:buNone/>
            </a:pPr>
            <a:endParaRPr lang="en-US" dirty="0"/>
          </a:p>
        </p:txBody>
      </p:sp>
      <p:sp>
        <p:nvSpPr>
          <p:cNvPr id="2" name="Title 1"/>
          <p:cNvSpPr>
            <a:spLocks noGrp="1"/>
          </p:cNvSpPr>
          <p:nvPr>
            <p:ph type="title"/>
          </p:nvPr>
        </p:nvSpPr>
        <p:spPr/>
        <p:txBody>
          <a:bodyPr>
            <a:normAutofit/>
          </a:bodyPr>
          <a:lstStyle/>
          <a:p>
            <a:r>
              <a:rPr lang="en-US" sz="3600" dirty="0">
                <a:solidFill>
                  <a:schemeClr val="tx1"/>
                </a:solidFill>
              </a:rPr>
              <a:t>Now the Work Begins!</a:t>
            </a:r>
          </a:p>
        </p:txBody>
      </p:sp>
    </p:spTree>
    <p:extLst>
      <p:ext uri="{BB962C8B-B14F-4D97-AF65-F5344CB8AC3E}">
        <p14:creationId xmlns:p14="http://schemas.microsoft.com/office/powerpoint/2010/main" val="2439053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19FC58-53CF-F649-9FD5-52B5C506EC06}"/>
              </a:ext>
            </a:extLst>
          </p:cNvPr>
          <p:cNvSpPr>
            <a:spLocks noGrp="1"/>
          </p:cNvSpPr>
          <p:nvPr>
            <p:ph idx="1"/>
          </p:nvPr>
        </p:nvSpPr>
        <p:spPr/>
        <p:txBody>
          <a:bodyPr>
            <a:noAutofit/>
          </a:bodyPr>
          <a:lstStyle/>
          <a:p>
            <a:pPr marL="457200" indent="-228600">
              <a:buFont typeface="Arial" panose="020B0604020202020204" pitchFamily="34" charset="0"/>
              <a:buChar char="•"/>
            </a:pPr>
            <a:r>
              <a:rPr lang="en-US" sz="2400" dirty="0"/>
              <a:t>CDC patient education</a:t>
            </a:r>
          </a:p>
          <a:p>
            <a:pPr marL="457200" indent="-228600">
              <a:buFont typeface="Arial" panose="020B0604020202020204" pitchFamily="34" charset="0"/>
              <a:buChar char="•"/>
            </a:pPr>
            <a:r>
              <a:rPr lang="en-US" sz="2400" dirty="0"/>
              <a:t>Difficult conversations and scripts for providers and staff</a:t>
            </a:r>
          </a:p>
          <a:p>
            <a:pPr marL="457200" indent="-228600">
              <a:buFont typeface="Arial" panose="020B0604020202020204" pitchFamily="34" charset="0"/>
              <a:buChar char="•"/>
            </a:pPr>
            <a:r>
              <a:rPr lang="en-US" sz="2400" dirty="0"/>
              <a:t>VA opioid taper decision tool</a:t>
            </a:r>
          </a:p>
          <a:p>
            <a:pPr marL="457200" indent="-228600">
              <a:buFont typeface="Arial" panose="020B0604020202020204" pitchFamily="34" charset="0"/>
              <a:buChar char="•"/>
            </a:pPr>
            <a:r>
              <a:rPr lang="en-US" sz="2400" dirty="0"/>
              <a:t>Tips for managing legacy patients</a:t>
            </a:r>
          </a:p>
          <a:p>
            <a:pPr marL="457200" indent="-228600">
              <a:buFont typeface="Arial" panose="020B0604020202020204" pitchFamily="34" charset="0"/>
              <a:buChar char="•"/>
            </a:pPr>
            <a:r>
              <a:rPr lang="en-US" sz="2400" dirty="0"/>
              <a:t>Additional resources on the website</a:t>
            </a:r>
          </a:p>
          <a:p>
            <a:pPr marL="0" indent="0" algn="ctr">
              <a:buNone/>
            </a:pPr>
            <a:br>
              <a:rPr lang="en-US" sz="2400" dirty="0"/>
            </a:br>
            <a:r>
              <a:rPr lang="en-US" sz="2400" dirty="0"/>
              <a:t>Six Building Blocks website</a:t>
            </a:r>
          </a:p>
          <a:p>
            <a:pPr marL="0" indent="0" algn="ctr">
              <a:buNone/>
            </a:pPr>
            <a:r>
              <a:rPr lang="en-US" sz="2400" b="1" dirty="0">
                <a:hlinkClick r:id="rId3"/>
              </a:rPr>
              <a:t>comagine.org/program/six-building-blocks</a:t>
            </a:r>
            <a:endParaRPr lang="en-US" sz="2400" b="1" dirty="0"/>
          </a:p>
          <a:p>
            <a:pPr marL="0" indent="0" algn="ctr">
              <a:lnSpc>
                <a:spcPct val="110000"/>
              </a:lnSpc>
              <a:spcBef>
                <a:spcPts val="600"/>
              </a:spcBef>
              <a:spcAft>
                <a:spcPts val="1200"/>
              </a:spcAft>
              <a:buNone/>
            </a:pPr>
            <a:br>
              <a:rPr lang="en-US" sz="2400" dirty="0"/>
            </a:br>
            <a:r>
              <a:rPr lang="en-US" sz="2400" b="1" dirty="0"/>
              <a:t>Questions? </a:t>
            </a:r>
          </a:p>
        </p:txBody>
      </p:sp>
      <p:sp>
        <p:nvSpPr>
          <p:cNvPr id="2" name="Title 1">
            <a:extLst>
              <a:ext uri="{FF2B5EF4-FFF2-40B4-BE49-F238E27FC236}">
                <a16:creationId xmlns:a16="http://schemas.microsoft.com/office/drawing/2014/main" id="{4AFC9880-0477-5F4A-BF46-5AE205557D9F}"/>
              </a:ext>
            </a:extLst>
          </p:cNvPr>
          <p:cNvSpPr>
            <a:spLocks noGrp="1"/>
          </p:cNvSpPr>
          <p:nvPr>
            <p:ph type="title"/>
          </p:nvPr>
        </p:nvSpPr>
        <p:spPr/>
        <p:txBody>
          <a:bodyPr>
            <a:normAutofit/>
          </a:bodyPr>
          <a:lstStyle/>
          <a:p>
            <a:r>
              <a:rPr lang="en-US" sz="3600" dirty="0">
                <a:solidFill>
                  <a:schemeClr val="tx1"/>
                </a:solidFill>
              </a:rPr>
              <a:t>Other Resources</a:t>
            </a:r>
          </a:p>
        </p:txBody>
      </p:sp>
    </p:spTree>
    <p:extLst>
      <p:ext uri="{BB962C8B-B14F-4D97-AF65-F5344CB8AC3E}">
        <p14:creationId xmlns:p14="http://schemas.microsoft.com/office/powerpoint/2010/main" val="21677034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EC1131-03DE-4F93-AC6B-3EA6B26E67F9}"/>
              </a:ext>
            </a:extLst>
          </p:cNvPr>
          <p:cNvSpPr>
            <a:spLocks noGrp="1"/>
          </p:cNvSpPr>
          <p:nvPr>
            <p:ph idx="1"/>
          </p:nvPr>
        </p:nvSpPr>
        <p:spPr/>
        <p:txBody>
          <a:bodyPr>
            <a:normAutofit/>
          </a:bodyPr>
          <a:lstStyle/>
          <a:p>
            <a:pPr algn="ctr"/>
            <a:r>
              <a:rPr lang="en-US" sz="4800" dirty="0"/>
              <a:t>Opioid Improvement </a:t>
            </a:r>
            <a:br>
              <a:rPr lang="en-US" sz="4800" dirty="0"/>
            </a:br>
            <a:r>
              <a:rPr lang="en-US" sz="4800" dirty="0"/>
              <a:t>Team Meeting</a:t>
            </a:r>
          </a:p>
        </p:txBody>
      </p:sp>
    </p:spTree>
    <p:extLst>
      <p:ext uri="{BB962C8B-B14F-4D97-AF65-F5344CB8AC3E}">
        <p14:creationId xmlns:p14="http://schemas.microsoft.com/office/powerpoint/2010/main" val="2897868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Autofit/>
          </a:bodyPr>
          <a:lstStyle/>
          <a:p>
            <a:pPr marL="457200" lvl="0" indent="-457200">
              <a:buFont typeface="+mj-lt"/>
              <a:buAutoNum type="arabicPeriod"/>
            </a:pPr>
            <a:r>
              <a:rPr lang="en-US" sz="2600" dirty="0"/>
              <a:t>Decide on milestones</a:t>
            </a:r>
          </a:p>
          <a:p>
            <a:pPr marL="457200" lvl="0" indent="-457200">
              <a:buFont typeface="+mj-lt"/>
              <a:buAutoNum type="arabicPeriod"/>
            </a:pPr>
            <a:r>
              <a:rPr lang="en-US" sz="2600" dirty="0"/>
              <a:t>Decide on a measure of success</a:t>
            </a:r>
          </a:p>
          <a:p>
            <a:pPr marL="457200" lvl="0" indent="-457200">
              <a:buFont typeface="+mj-lt"/>
              <a:buAutoNum type="arabicPeriod"/>
            </a:pPr>
            <a:r>
              <a:rPr lang="en-US" sz="2600" dirty="0"/>
              <a:t>Develop first action plan</a:t>
            </a:r>
          </a:p>
          <a:p>
            <a:pPr marL="909828" lvl="3" indent="-342900">
              <a:buFont typeface="+mj-lt"/>
              <a:buAutoNum type="alphaLcPeriod"/>
            </a:pPr>
            <a:r>
              <a:rPr lang="en-US" sz="2600" dirty="0"/>
              <a:t>Leadership and consensus</a:t>
            </a:r>
          </a:p>
          <a:p>
            <a:pPr marL="909828" lvl="3" indent="-342900">
              <a:buFont typeface="+mj-lt"/>
              <a:buAutoNum type="alphaLcPeriod"/>
            </a:pPr>
            <a:r>
              <a:rPr lang="en-US" sz="2600" dirty="0"/>
              <a:t>Policies and patient agreement</a:t>
            </a:r>
          </a:p>
          <a:p>
            <a:pPr marL="909828" lvl="3" indent="-342900">
              <a:buFont typeface="+mj-lt"/>
              <a:buAutoNum type="alphaLcPeriod"/>
            </a:pPr>
            <a:r>
              <a:rPr lang="en-US" sz="2600" dirty="0"/>
              <a:t>Tracking &amp; monitoring, if within capacity</a:t>
            </a:r>
          </a:p>
          <a:p>
            <a:pPr marL="909828" lvl="3" indent="-342900">
              <a:buFont typeface="+mj-lt"/>
              <a:buAutoNum type="alphaLcPeriod"/>
            </a:pPr>
            <a:r>
              <a:rPr lang="en-US" sz="2600" dirty="0"/>
              <a:t>Other work, as desired</a:t>
            </a:r>
          </a:p>
          <a:p>
            <a:pPr marL="457200" lvl="0" indent="-457200">
              <a:buFont typeface="+mj-lt"/>
              <a:buAutoNum type="arabicPeriod"/>
            </a:pPr>
            <a:r>
              <a:rPr lang="en-US" sz="2600" dirty="0"/>
              <a:t>Plan future meetings</a:t>
            </a:r>
          </a:p>
          <a:p>
            <a:pPr marL="457200" lvl="0" indent="-457200">
              <a:buFont typeface="+mj-lt"/>
              <a:buAutoNum type="arabicPeriod"/>
            </a:pPr>
            <a:r>
              <a:rPr lang="en-US" sz="2600" dirty="0"/>
              <a:t>Discuss the work that occurs in between action plan meetings</a:t>
            </a:r>
          </a:p>
        </p:txBody>
      </p:sp>
      <p:sp>
        <p:nvSpPr>
          <p:cNvPr id="2" name="Title 1"/>
          <p:cNvSpPr>
            <a:spLocks noGrp="1"/>
          </p:cNvSpPr>
          <p:nvPr>
            <p:ph type="title"/>
          </p:nvPr>
        </p:nvSpPr>
        <p:spPr/>
        <p:txBody>
          <a:bodyPr>
            <a:normAutofit/>
          </a:bodyPr>
          <a:lstStyle/>
          <a:p>
            <a:r>
              <a:rPr lang="en-US" sz="3600" dirty="0">
                <a:solidFill>
                  <a:schemeClr val="tx1"/>
                </a:solidFill>
              </a:rPr>
              <a:t>Agenda</a:t>
            </a:r>
          </a:p>
        </p:txBody>
      </p:sp>
    </p:spTree>
    <p:extLst>
      <p:ext uri="{BB962C8B-B14F-4D97-AF65-F5344CB8AC3E}">
        <p14:creationId xmlns:p14="http://schemas.microsoft.com/office/powerpoint/2010/main" val="3318685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pPr marL="0" lvl="1" indent="0">
              <a:spcAft>
                <a:spcPts val="600"/>
              </a:spcAft>
              <a:buNone/>
            </a:pPr>
            <a:r>
              <a:rPr lang="en-US" sz="2800" dirty="0">
                <a:solidFill>
                  <a:schemeClr val="tx1"/>
                </a:solidFill>
              </a:rPr>
              <a:t>Reflect on:</a:t>
            </a:r>
          </a:p>
          <a:p>
            <a:pPr marL="457200" lvl="1" indent="-228600">
              <a:spcAft>
                <a:spcPts val="600"/>
              </a:spcAft>
            </a:pPr>
            <a:r>
              <a:rPr lang="en-US" sz="2800" dirty="0">
                <a:solidFill>
                  <a:schemeClr val="tx1"/>
                </a:solidFill>
              </a:rPr>
              <a:t>Our learnings from the baseline assessment process  </a:t>
            </a:r>
          </a:p>
          <a:p>
            <a:pPr marL="457200" lvl="1" indent="-228600">
              <a:spcAft>
                <a:spcPts val="600"/>
              </a:spcAft>
            </a:pPr>
            <a:r>
              <a:rPr lang="en-US" sz="2800" dirty="0">
                <a:solidFill>
                  <a:schemeClr val="tx1"/>
                </a:solidFill>
              </a:rPr>
              <a:t>Experiences and priorities of clinicians and staff </a:t>
            </a:r>
          </a:p>
          <a:p>
            <a:pPr marL="0" indent="0">
              <a:lnSpc>
                <a:spcPct val="110000"/>
              </a:lnSpc>
              <a:spcBef>
                <a:spcPts val="200"/>
              </a:spcBef>
              <a:spcAft>
                <a:spcPts val="0"/>
              </a:spcAft>
              <a:buNone/>
            </a:pPr>
            <a:endParaRPr lang="en-US" sz="2400" dirty="0"/>
          </a:p>
          <a:p>
            <a:pPr marL="201168" lvl="1" indent="0">
              <a:buNone/>
            </a:pPr>
            <a:endParaRPr lang="en-US" sz="2400" dirty="0">
              <a:solidFill>
                <a:schemeClr val="tx1"/>
              </a:solidFill>
            </a:endParaRPr>
          </a:p>
        </p:txBody>
      </p:sp>
      <p:sp>
        <p:nvSpPr>
          <p:cNvPr id="4" name="Title 3"/>
          <p:cNvSpPr>
            <a:spLocks noGrp="1"/>
          </p:cNvSpPr>
          <p:nvPr>
            <p:ph type="title"/>
          </p:nvPr>
        </p:nvSpPr>
        <p:spPr/>
        <p:txBody>
          <a:bodyPr>
            <a:noAutofit/>
          </a:bodyPr>
          <a:lstStyle/>
          <a:p>
            <a:r>
              <a:rPr lang="en-US" sz="3600" dirty="0">
                <a:solidFill>
                  <a:schemeClr val="tx1"/>
                </a:solidFill>
              </a:rPr>
              <a:t>Decide on Milestones</a:t>
            </a:r>
          </a:p>
        </p:txBody>
      </p:sp>
    </p:spTree>
    <p:extLst>
      <p:ext uri="{BB962C8B-B14F-4D97-AF65-F5344CB8AC3E}">
        <p14:creationId xmlns:p14="http://schemas.microsoft.com/office/powerpoint/2010/main" val="4257142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64894" t="15390" r="14787"/>
          <a:stretch/>
        </p:blipFill>
        <p:spPr>
          <a:xfrm>
            <a:off x="3307405" y="34290"/>
            <a:ext cx="5836595" cy="6835463"/>
          </a:xfrm>
          <a:prstGeom prst="rect">
            <a:avLst/>
          </a:prstGeom>
          <a:ln>
            <a:solidFill>
              <a:schemeClr val="tx1"/>
            </a:solidFill>
          </a:ln>
        </p:spPr>
      </p:pic>
    </p:spTree>
    <p:extLst>
      <p:ext uri="{BB962C8B-B14F-4D97-AF65-F5344CB8AC3E}">
        <p14:creationId xmlns:p14="http://schemas.microsoft.com/office/powerpoint/2010/main" val="707565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39758" y="536617"/>
            <a:ext cx="7285220" cy="86943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sz="3200" dirty="0">
              <a:solidFill>
                <a:schemeClr val="tx1"/>
              </a:solidFill>
            </a:endParaRPr>
          </a:p>
        </p:txBody>
      </p:sp>
      <p:sp>
        <p:nvSpPr>
          <p:cNvPr id="7" name="Content Placeholder 6"/>
          <p:cNvSpPr>
            <a:spLocks noGrp="1"/>
          </p:cNvSpPr>
          <p:nvPr>
            <p:ph idx="1"/>
          </p:nvPr>
        </p:nvSpPr>
        <p:spPr/>
        <p:txBody>
          <a:bodyPr>
            <a:normAutofit/>
          </a:bodyPr>
          <a:lstStyle/>
          <a:p>
            <a:pPr marL="0" indent="0">
              <a:lnSpc>
                <a:spcPct val="100000"/>
              </a:lnSpc>
              <a:buNone/>
            </a:pPr>
            <a:r>
              <a:rPr lang="en-US" sz="2800" dirty="0">
                <a:solidFill>
                  <a:schemeClr val="tx1"/>
                </a:solidFill>
              </a:rPr>
              <a:t>Decide on a metric to regularly track, monitor, and share with clinicians and staff that is: </a:t>
            </a:r>
          </a:p>
          <a:p>
            <a:pPr marL="457200" indent="-228600">
              <a:buFont typeface="Arial" panose="020B0604020202020204" pitchFamily="34" charset="0"/>
              <a:buChar char="•"/>
            </a:pPr>
            <a:r>
              <a:rPr lang="en-US" sz="2800" dirty="0">
                <a:solidFill>
                  <a:schemeClr val="tx1"/>
                </a:solidFill>
              </a:rPr>
              <a:t>Important to you</a:t>
            </a:r>
          </a:p>
          <a:p>
            <a:pPr marL="457200" indent="-228600">
              <a:buFont typeface="Arial" panose="020B0604020202020204" pitchFamily="34" charset="0"/>
              <a:buChar char="•"/>
            </a:pPr>
            <a:r>
              <a:rPr lang="en-US" sz="2800" dirty="0">
                <a:solidFill>
                  <a:schemeClr val="tx1"/>
                </a:solidFill>
              </a:rPr>
              <a:t>Feasible to measure</a:t>
            </a:r>
          </a:p>
          <a:p>
            <a:pPr marL="0" indent="0">
              <a:buNone/>
            </a:pPr>
            <a:endParaRPr lang="en-US" sz="2500" dirty="0">
              <a:solidFill>
                <a:schemeClr val="tx1"/>
              </a:solidFill>
            </a:endParaRPr>
          </a:p>
        </p:txBody>
      </p:sp>
      <p:sp>
        <p:nvSpPr>
          <p:cNvPr id="2" name="Title 1">
            <a:extLst>
              <a:ext uri="{FF2B5EF4-FFF2-40B4-BE49-F238E27FC236}">
                <a16:creationId xmlns:a16="http://schemas.microsoft.com/office/drawing/2014/main" id="{8FFD3E5F-4579-4140-8061-96191D2EEE85}"/>
              </a:ext>
            </a:extLst>
          </p:cNvPr>
          <p:cNvSpPr>
            <a:spLocks noGrp="1"/>
          </p:cNvSpPr>
          <p:nvPr>
            <p:ph type="title"/>
          </p:nvPr>
        </p:nvSpPr>
        <p:spPr>
          <a:xfrm>
            <a:off x="3472541" y="265176"/>
            <a:ext cx="5442859" cy="893804"/>
          </a:xfrm>
        </p:spPr>
        <p:txBody>
          <a:bodyPr>
            <a:noAutofit/>
          </a:bodyPr>
          <a:lstStyle/>
          <a:p>
            <a:r>
              <a:rPr lang="en-US" sz="3600" dirty="0">
                <a:solidFill>
                  <a:schemeClr val="tx1"/>
                </a:solidFill>
              </a:rPr>
              <a:t>Decide on a Measure of Success</a:t>
            </a:r>
            <a:endParaRPr lang="en-US" sz="3600" dirty="0"/>
          </a:p>
        </p:txBody>
      </p:sp>
    </p:spTree>
    <p:extLst>
      <p:ext uri="{BB962C8B-B14F-4D97-AF65-F5344CB8AC3E}">
        <p14:creationId xmlns:p14="http://schemas.microsoft.com/office/powerpoint/2010/main" val="18399680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marL="457200" indent="-228600">
              <a:lnSpc>
                <a:spcPct val="120000"/>
              </a:lnSpc>
              <a:buFont typeface="Arial" panose="020B0604020202020204" pitchFamily="34" charset="0"/>
              <a:buChar char="•"/>
            </a:pPr>
            <a:r>
              <a:rPr lang="en-US" sz="3200" dirty="0"/>
              <a:t>XX% of patients on COT have reviewed and signed an updated </a:t>
            </a:r>
            <a:r>
              <a:rPr lang="en-US" sz="3200" b="1" dirty="0"/>
              <a:t>patient agreement</a:t>
            </a:r>
            <a:r>
              <a:rPr lang="en-US" sz="3200" dirty="0"/>
              <a:t> that reflects our policies by this DATE.</a:t>
            </a:r>
          </a:p>
          <a:p>
            <a:pPr marL="457200" indent="-228600">
              <a:lnSpc>
                <a:spcPct val="120000"/>
              </a:lnSpc>
              <a:buFont typeface="Arial" panose="020B0604020202020204" pitchFamily="34" charset="0"/>
              <a:buChar char="•"/>
            </a:pPr>
            <a:r>
              <a:rPr lang="en-US" sz="3200" dirty="0"/>
              <a:t>Have the capacity to provide a </a:t>
            </a:r>
            <a:r>
              <a:rPr lang="en-US" sz="3200" b="1" dirty="0"/>
              <a:t>dashboard of measures</a:t>
            </a:r>
            <a:r>
              <a:rPr lang="en-US" sz="3200" dirty="0"/>
              <a:t> that track our improvement, e.g., MED average and by patient, to the opioid improvement team and to clinicians and staff quarterly by DATE.</a:t>
            </a:r>
          </a:p>
          <a:p>
            <a:pPr marL="457200" indent="-228600">
              <a:lnSpc>
                <a:spcPct val="120000"/>
              </a:lnSpc>
              <a:buFont typeface="Arial" panose="020B0604020202020204" pitchFamily="34" charset="0"/>
              <a:buChar char="•"/>
            </a:pPr>
            <a:r>
              <a:rPr lang="en-US" sz="3200" dirty="0"/>
              <a:t>By DATE, </a:t>
            </a:r>
            <a:r>
              <a:rPr lang="en-US" sz="3200" b="1" dirty="0"/>
              <a:t>identify care gaps</a:t>
            </a:r>
            <a:r>
              <a:rPr lang="en-US" sz="3200" dirty="0"/>
              <a:t> for all patients on COT and discuss them during morning huddles, e.g., no PMP check in the last 6 months. </a:t>
            </a:r>
          </a:p>
          <a:p>
            <a:pPr marL="457200" indent="-228600">
              <a:lnSpc>
                <a:spcPct val="120000"/>
              </a:lnSpc>
              <a:buFont typeface="Arial" panose="020B0604020202020204" pitchFamily="34" charset="0"/>
              <a:buChar char="•"/>
            </a:pPr>
            <a:r>
              <a:rPr lang="en-US" sz="3200" dirty="0"/>
              <a:t>Develop, train, and implement </a:t>
            </a:r>
            <a:r>
              <a:rPr lang="en-US" sz="3200" b="1" dirty="0"/>
              <a:t>new workflows</a:t>
            </a:r>
            <a:r>
              <a:rPr lang="en-US" sz="3200" dirty="0"/>
              <a:t> that support our revised policies by DATE.</a:t>
            </a:r>
          </a:p>
          <a:p>
            <a:pPr marL="457200" indent="-228600">
              <a:lnSpc>
                <a:spcPct val="120000"/>
              </a:lnSpc>
              <a:buFont typeface="Arial" panose="020B0604020202020204" pitchFamily="34" charset="0"/>
              <a:buChar char="•"/>
            </a:pPr>
            <a:r>
              <a:rPr lang="en-US" sz="3200" dirty="0"/>
              <a:t>Have an </a:t>
            </a:r>
            <a:r>
              <a:rPr lang="en-US" sz="3200" b="1" dirty="0"/>
              <a:t>MED on record</a:t>
            </a:r>
            <a:r>
              <a:rPr lang="en-US" sz="3200" dirty="0"/>
              <a:t> for all patients on chronic opioid therapy by DATE.</a:t>
            </a:r>
          </a:p>
          <a:p>
            <a:pPr marL="457200" indent="-228600">
              <a:lnSpc>
                <a:spcPct val="120000"/>
              </a:lnSpc>
              <a:buFont typeface="Arial" panose="020B0604020202020204" pitchFamily="34" charset="0"/>
              <a:buChar char="•"/>
            </a:pPr>
            <a:r>
              <a:rPr lang="en-US" sz="3200" dirty="0"/>
              <a:t>Reduce the number of patients with an </a:t>
            </a:r>
            <a:r>
              <a:rPr lang="en-US" sz="3200" b="1" dirty="0"/>
              <a:t>MED of 50/90</a:t>
            </a:r>
            <a:r>
              <a:rPr lang="en-US" sz="3200" dirty="0"/>
              <a:t> or higher by XX% by DATE.</a:t>
            </a:r>
          </a:p>
          <a:p>
            <a:pPr marL="457200" indent="-228600">
              <a:lnSpc>
                <a:spcPct val="120000"/>
              </a:lnSpc>
              <a:buFont typeface="Arial" panose="020B0604020202020204" pitchFamily="34" charset="0"/>
              <a:buChar char="•"/>
            </a:pPr>
            <a:r>
              <a:rPr lang="en-US" sz="3200" dirty="0"/>
              <a:t>Reduce the number of patients on </a:t>
            </a:r>
            <a:r>
              <a:rPr lang="en-US" sz="3200" b="1" dirty="0"/>
              <a:t>concurrent sedatives</a:t>
            </a:r>
            <a:r>
              <a:rPr lang="en-US" sz="3200" dirty="0"/>
              <a:t> and opioids by XX% by DATE.</a:t>
            </a:r>
          </a:p>
          <a:p>
            <a:endParaRPr lang="en-US" dirty="0"/>
          </a:p>
        </p:txBody>
      </p:sp>
      <p:sp>
        <p:nvSpPr>
          <p:cNvPr id="6" name="Title 1">
            <a:extLst>
              <a:ext uri="{FF2B5EF4-FFF2-40B4-BE49-F238E27FC236}">
                <a16:creationId xmlns:a16="http://schemas.microsoft.com/office/drawing/2014/main" id="{072B7760-0F7F-4D5E-892C-A737EE239CF2}"/>
              </a:ext>
            </a:extLst>
          </p:cNvPr>
          <p:cNvSpPr>
            <a:spLocks noGrp="1"/>
          </p:cNvSpPr>
          <p:nvPr>
            <p:ph type="title"/>
          </p:nvPr>
        </p:nvSpPr>
        <p:spPr>
          <a:xfrm>
            <a:off x="3472541" y="265176"/>
            <a:ext cx="5442859" cy="893804"/>
          </a:xfrm>
        </p:spPr>
        <p:txBody>
          <a:bodyPr>
            <a:noAutofit/>
          </a:bodyPr>
          <a:lstStyle/>
          <a:p>
            <a:r>
              <a:rPr lang="en-US" dirty="0">
                <a:solidFill>
                  <a:schemeClr val="tx1"/>
                </a:solidFill>
              </a:rPr>
              <a:t>Decide on a Measure of Success</a:t>
            </a:r>
            <a:endParaRPr lang="en-US" dirty="0"/>
          </a:p>
        </p:txBody>
      </p:sp>
    </p:spTree>
    <p:extLst>
      <p:ext uri="{BB962C8B-B14F-4D97-AF65-F5344CB8AC3E}">
        <p14:creationId xmlns:p14="http://schemas.microsoft.com/office/powerpoint/2010/main" val="408247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228600" indent="0">
              <a:buNone/>
            </a:pPr>
            <a:r>
              <a:rPr lang="en-US" dirty="0"/>
              <a:t>Let’s create our first action plan!</a:t>
            </a:r>
          </a:p>
          <a:p>
            <a:pPr marL="457200" indent="-228600">
              <a:buFont typeface="Arial" panose="020B0604020202020204" pitchFamily="34" charset="0"/>
              <a:buChar char="•"/>
            </a:pPr>
            <a:r>
              <a:rPr lang="en-US" dirty="0"/>
              <a:t>First goals?</a:t>
            </a:r>
          </a:p>
          <a:p>
            <a:pPr marL="457200" indent="-228600">
              <a:buFont typeface="Arial" panose="020B0604020202020204" pitchFamily="34" charset="0"/>
              <a:buChar char="•"/>
            </a:pPr>
            <a:r>
              <a:rPr lang="en-US" dirty="0"/>
              <a:t>Clear, attainable steps</a:t>
            </a:r>
          </a:p>
          <a:p>
            <a:pPr marL="457200" indent="-228600">
              <a:buFont typeface="Arial" panose="020B0604020202020204" pitchFamily="34" charset="0"/>
              <a:buChar char="•"/>
            </a:pPr>
            <a:r>
              <a:rPr lang="en-US" dirty="0"/>
              <a:t>Who is responsible</a:t>
            </a:r>
          </a:p>
          <a:p>
            <a:pPr marL="457200" indent="-228600">
              <a:buFont typeface="Arial" panose="020B0604020202020204" pitchFamily="34" charset="0"/>
              <a:buChar char="•"/>
            </a:pPr>
            <a:r>
              <a:rPr lang="en-US" dirty="0"/>
              <a:t>When it will be done by</a:t>
            </a:r>
          </a:p>
          <a:p>
            <a:pPr marL="457200" indent="-228600">
              <a:buFont typeface="Arial" panose="020B0604020202020204" pitchFamily="34" charset="0"/>
              <a:buChar char="•"/>
            </a:pPr>
            <a:r>
              <a:rPr lang="en-US" dirty="0"/>
              <a:t>Resources to support the work</a:t>
            </a:r>
          </a:p>
        </p:txBody>
      </p:sp>
    </p:spTree>
    <p:extLst>
      <p:ext uri="{BB962C8B-B14F-4D97-AF65-F5344CB8AC3E}">
        <p14:creationId xmlns:p14="http://schemas.microsoft.com/office/powerpoint/2010/main" val="29696688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Autofit/>
          </a:bodyPr>
          <a:lstStyle/>
          <a:p>
            <a:pPr marL="457200" indent="-228600">
              <a:buFont typeface="Arial" panose="020B0604020202020204" pitchFamily="34" charset="0"/>
              <a:buChar char="•"/>
            </a:pPr>
            <a:r>
              <a:rPr lang="en-US" sz="2400" dirty="0"/>
              <a:t>Protecting time for improvement team to meet and work</a:t>
            </a:r>
          </a:p>
          <a:p>
            <a:pPr marL="457200" indent="-228600">
              <a:buFont typeface="Arial" panose="020B0604020202020204" pitchFamily="34" charset="0"/>
              <a:buChar char="•"/>
            </a:pPr>
            <a:r>
              <a:rPr lang="en-US" sz="2400" dirty="0"/>
              <a:t>Regularly emphasizing project importance and soliciting feedback during staff and clinician meetings</a:t>
            </a:r>
          </a:p>
          <a:p>
            <a:pPr marL="457200" indent="-228600">
              <a:buFont typeface="Arial" panose="020B0604020202020204" pitchFamily="34" charset="0"/>
              <a:buChar char="•"/>
            </a:pPr>
            <a:r>
              <a:rPr lang="en-US" sz="2400" dirty="0"/>
              <a:t>Clinical education opportunities offered to team, staff, and providers</a:t>
            </a:r>
          </a:p>
          <a:p>
            <a:pPr marL="457200" indent="-228600">
              <a:buFont typeface="Arial" panose="020B0604020202020204" pitchFamily="34" charset="0"/>
              <a:buChar char="•"/>
            </a:pPr>
            <a:r>
              <a:rPr lang="en-US" sz="2400" dirty="0"/>
              <a:t>Policy revised to align with evidence-based guidelines</a:t>
            </a:r>
          </a:p>
          <a:p>
            <a:pPr marL="457200" indent="-228600">
              <a:buFont typeface="Arial" panose="020B0604020202020204" pitchFamily="34" charset="0"/>
              <a:buChar char="•"/>
            </a:pPr>
            <a:r>
              <a:rPr lang="en-US" sz="2400" dirty="0"/>
              <a:t>Patient agreement revised to support revised policy &amp; educate patients about risks</a:t>
            </a:r>
          </a:p>
          <a:p>
            <a:pPr marL="457200" indent="-228600">
              <a:buFont typeface="Arial" panose="020B0604020202020204" pitchFamily="34" charset="0"/>
              <a:buChar char="•"/>
            </a:pPr>
            <a:r>
              <a:rPr lang="en-US" sz="2400" dirty="0"/>
              <a:t>Patients on long-term opioid therapy identified</a:t>
            </a:r>
          </a:p>
          <a:p>
            <a:pPr marL="457200" indent="-228600">
              <a:buFont typeface="Arial" panose="020B0604020202020204" pitchFamily="34" charset="0"/>
              <a:buChar char="•"/>
            </a:pPr>
            <a:r>
              <a:rPr lang="en-US" sz="2400" dirty="0"/>
              <a:t>All clinicians signed up for the WA PDMP</a:t>
            </a:r>
          </a:p>
          <a:p>
            <a:pPr marL="457200" indent="-228600">
              <a:buFont typeface="Arial" panose="020B0604020202020204" pitchFamily="34" charset="0"/>
              <a:buChar char="•"/>
            </a:pPr>
            <a:r>
              <a:rPr lang="en-US" sz="2400" dirty="0"/>
              <a:t>Calculating MED consistently is possible and easy for clinicians</a:t>
            </a:r>
          </a:p>
        </p:txBody>
      </p:sp>
      <p:sp>
        <p:nvSpPr>
          <p:cNvPr id="2" name="Title 1">
            <a:extLst>
              <a:ext uri="{FF2B5EF4-FFF2-40B4-BE49-F238E27FC236}">
                <a16:creationId xmlns:a16="http://schemas.microsoft.com/office/drawing/2014/main" id="{F808798C-1AA8-41B4-99A3-F89956D8B033}"/>
              </a:ext>
            </a:extLst>
          </p:cNvPr>
          <p:cNvSpPr>
            <a:spLocks noGrp="1"/>
          </p:cNvSpPr>
          <p:nvPr>
            <p:ph type="title"/>
          </p:nvPr>
        </p:nvSpPr>
        <p:spPr/>
        <p:txBody>
          <a:bodyPr>
            <a:normAutofit/>
          </a:bodyPr>
          <a:lstStyle/>
          <a:p>
            <a:r>
              <a:rPr lang="en-US" dirty="0">
                <a:solidFill>
                  <a:schemeClr val="tx1"/>
                </a:solidFill>
              </a:rPr>
              <a:t>Common First Goals</a:t>
            </a:r>
            <a:endParaRPr lang="en-US" dirty="0"/>
          </a:p>
        </p:txBody>
      </p:sp>
      <p:sp>
        <p:nvSpPr>
          <p:cNvPr id="6" name="Title 3"/>
          <p:cNvSpPr txBox="1">
            <a:spLocks/>
          </p:cNvSpPr>
          <p:nvPr/>
        </p:nvSpPr>
        <p:spPr>
          <a:xfrm>
            <a:off x="1522876" y="266346"/>
            <a:ext cx="6737272" cy="893804"/>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sz="2800" dirty="0">
              <a:solidFill>
                <a:schemeClr val="tx1"/>
              </a:solidFill>
            </a:endParaRPr>
          </a:p>
        </p:txBody>
      </p:sp>
    </p:spTree>
    <p:extLst>
      <p:ext uri="{BB962C8B-B14F-4D97-AF65-F5344CB8AC3E}">
        <p14:creationId xmlns:p14="http://schemas.microsoft.com/office/powerpoint/2010/main" val="135778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pPr marL="0" indent="0" algn="ctr">
              <a:spcAft>
                <a:spcPts val="1200"/>
              </a:spcAft>
              <a:buNone/>
            </a:pPr>
            <a:r>
              <a:rPr lang="en-US" sz="3600" b="1" dirty="0">
                <a:solidFill>
                  <a:schemeClr val="accent1">
                    <a:lumMod val="75000"/>
                  </a:schemeClr>
                </a:solidFill>
              </a:rPr>
              <a:t>comagine.org/program/six-building-blocks</a:t>
            </a:r>
          </a:p>
        </p:txBody>
      </p:sp>
      <p:sp>
        <p:nvSpPr>
          <p:cNvPr id="3" name="Title 2">
            <a:extLst>
              <a:ext uri="{FF2B5EF4-FFF2-40B4-BE49-F238E27FC236}">
                <a16:creationId xmlns:a16="http://schemas.microsoft.com/office/drawing/2014/main" id="{C7C1326F-6FDC-4FDE-867B-7DDEFA769096}"/>
              </a:ext>
            </a:extLst>
          </p:cNvPr>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1074399708"/>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3185421C586EB41B6F002D3E788D97F" ma:contentTypeVersion="12" ma:contentTypeDescription="Create a new document." ma:contentTypeScope="" ma:versionID="4c93de0a45f88773ed9e274c16f1e535">
  <xsd:schema xmlns:xsd="http://www.w3.org/2001/XMLSchema" xmlns:xs="http://www.w3.org/2001/XMLSchema" xmlns:p="http://schemas.microsoft.com/office/2006/metadata/properties" xmlns:ns2="8167caca-b39b-4cc9-a324-18b04f9a2ed8" xmlns:ns3="2dbc53bb-66d0-4455-ae77-0a5adbc7f310" targetNamespace="http://schemas.microsoft.com/office/2006/metadata/properties" ma:root="true" ma:fieldsID="b40fe764709e51735a784b384410a35c" ns2:_="" ns3:_="">
    <xsd:import namespace="8167caca-b39b-4cc9-a324-18b04f9a2ed8"/>
    <xsd:import namespace="2dbc53bb-66d0-4455-ae77-0a5adbc7f31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67caca-b39b-4cc9-a324-18b04f9a2e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bc53bb-66d0-4455-ae77-0a5adbc7f31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D02F44-1243-4E13-8A73-2ADA8A234BDF}">
  <ds:schemaRefs>
    <ds:schemaRef ds:uri="http://purl.org/dc/dcmitype/"/>
    <ds:schemaRef ds:uri="http://schemas.microsoft.com/office/infopath/2007/PartnerControls"/>
    <ds:schemaRef ds:uri="http://purl.org/dc/elements/1.1/"/>
    <ds:schemaRef ds:uri="http://schemas.microsoft.com/office/2006/metadata/properties"/>
    <ds:schemaRef ds:uri="http://purl.org/dc/terms/"/>
    <ds:schemaRef ds:uri="8167caca-b39b-4cc9-a324-18b04f9a2ed8"/>
    <ds:schemaRef ds:uri="http://schemas.microsoft.com/office/2006/documentManagement/types"/>
    <ds:schemaRef ds:uri="http://schemas.openxmlformats.org/package/2006/metadata/core-properties"/>
    <ds:schemaRef ds:uri="2dbc53bb-66d0-4455-ae77-0a5adbc7f310"/>
    <ds:schemaRef ds:uri="http://www.w3.org/XML/1998/namespace"/>
  </ds:schemaRefs>
</ds:datastoreItem>
</file>

<file path=customXml/itemProps2.xml><?xml version="1.0" encoding="utf-8"?>
<ds:datastoreItem xmlns:ds="http://schemas.openxmlformats.org/officeDocument/2006/customXml" ds:itemID="{075CAB44-F836-4E38-8A64-7C2105CD0B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67caca-b39b-4cc9-a324-18b04f9a2ed8"/>
    <ds:schemaRef ds:uri="2dbc53bb-66d0-4455-ae77-0a5adbc7f3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95C03A-AB95-4851-AF9F-370AE5B857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667</TotalTime>
  <Words>3765</Words>
  <Application>Microsoft Office PowerPoint</Application>
  <PresentationFormat>On-screen Show (4:3)</PresentationFormat>
  <Paragraphs>421</Paragraphs>
  <Slides>39</Slides>
  <Notes>32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39</vt:i4>
      </vt:variant>
    </vt:vector>
  </HeadingPairs>
  <TitlesOfParts>
    <vt:vector size="46" baseType="lpstr">
      <vt:lpstr>Arial</vt:lpstr>
      <vt:lpstr>Arial Black</vt:lpstr>
      <vt:lpstr>Calibri</vt:lpstr>
      <vt:lpstr>Calibri Light</vt:lpstr>
      <vt:lpstr>Wingdings</vt:lpstr>
      <vt:lpstr>Retrospect</vt:lpstr>
      <vt:lpstr>Custom Design</vt:lpstr>
      <vt:lpstr>The Six Building Blocks A Team-Based Approach to Improving Opioid Management in Primary Care</vt:lpstr>
      <vt:lpstr>Agenda</vt:lpstr>
      <vt:lpstr>PowerPoint Presentation</vt:lpstr>
      <vt:lpstr>PowerPoint Presentation</vt:lpstr>
      <vt:lpstr>PowerPoint Presentation</vt:lpstr>
      <vt:lpstr>Opioid Overdose Risk</vt:lpstr>
      <vt:lpstr>PowerPoint Presentation</vt:lpstr>
      <vt:lpstr>PowerPoint Presentation</vt:lpstr>
      <vt:lpstr>PowerPoint Presentation</vt:lpstr>
      <vt:lpstr>The Six Building Blocks</vt:lpstr>
      <vt:lpstr>The Six Building Blocks</vt:lpstr>
      <vt:lpstr>Team-Based Opioid Management in Primary Care</vt:lpstr>
      <vt:lpstr>Team-Based Opioid Management in Primary Care</vt:lpstr>
      <vt:lpstr>PowerPoint Presentation</vt:lpstr>
      <vt:lpstr>What others said about clinic life after implementing the Six Building Blocks:</vt:lpstr>
      <vt:lpstr>Stages of Six Building Blocks Implementation</vt:lpstr>
      <vt:lpstr>   Why This Project is Important</vt:lpstr>
      <vt:lpstr>Data and Stories</vt:lpstr>
      <vt:lpstr>PowerPoint Presentation</vt:lpstr>
      <vt:lpstr>Diverse Perspectives</vt:lpstr>
      <vt:lpstr>Self-Assessment Activity Directions</vt:lpstr>
      <vt:lpstr>PowerPoint Presentation</vt:lpstr>
      <vt:lpstr>Leadership &amp; Consensus</vt:lpstr>
      <vt:lpstr>Policies, Patient Agreements, and Workflows</vt:lpstr>
      <vt:lpstr>Tracking and Monitoring Patient Care</vt:lpstr>
      <vt:lpstr>Planned, Patient-Centered Visits </vt:lpstr>
      <vt:lpstr>Caring for Complex Patients</vt:lpstr>
      <vt:lpstr>Measuring Success</vt:lpstr>
      <vt:lpstr>Now the Work Begins!</vt:lpstr>
      <vt:lpstr>Other Resources</vt:lpstr>
      <vt:lpstr>PowerPoint Presentation</vt:lpstr>
      <vt:lpstr>Agenda</vt:lpstr>
      <vt:lpstr>Decide on Milestones</vt:lpstr>
      <vt:lpstr>PowerPoint Presentation</vt:lpstr>
      <vt:lpstr>Decide on a Measure of Success</vt:lpstr>
      <vt:lpstr>Decide on a Measure of Success</vt:lpstr>
      <vt:lpstr>PowerPoint Presentation</vt:lpstr>
      <vt:lpstr>Common First Goals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Kickoff Presentation</dc:title>
  <dc:subject>Six Building Blocks kickoff</dc:subject>
  <dc:creator>Comagine Health</dc:creator>
  <cp:keywords>opioids, chronic pain, six building blocks</cp:keywords>
  <cp:lastModifiedBy>Sha'ron Hendrickson</cp:lastModifiedBy>
  <cp:revision>46</cp:revision>
  <cp:lastPrinted>2019-01-02T20:18:05Z</cp:lastPrinted>
  <dcterms:created xsi:type="dcterms:W3CDTF">2018-12-12T18:32:14Z</dcterms:created>
  <dcterms:modified xsi:type="dcterms:W3CDTF">2021-12-13T22:19:20Z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0x01010083185421C586EB41B6F002D3E788D97F</vt:lpwstr>
  </property>
</Properties>
</file>